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7" r:id="rId1"/>
  </p:sldMasterIdLst>
  <p:notesMasterIdLst>
    <p:notesMasterId r:id="rId34"/>
  </p:notesMasterIdLst>
  <p:sldIdLst>
    <p:sldId id="256" r:id="rId2"/>
    <p:sldId id="257" r:id="rId3"/>
    <p:sldId id="374" r:id="rId4"/>
    <p:sldId id="373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7" r:id="rId17"/>
    <p:sldId id="400" r:id="rId18"/>
    <p:sldId id="388" r:id="rId19"/>
    <p:sldId id="389" r:id="rId20"/>
    <p:sldId id="390" r:id="rId21"/>
    <p:sldId id="399" r:id="rId22"/>
    <p:sldId id="391" r:id="rId23"/>
    <p:sldId id="392" r:id="rId24"/>
    <p:sldId id="401" r:id="rId25"/>
    <p:sldId id="402" r:id="rId26"/>
    <p:sldId id="396" r:id="rId27"/>
    <p:sldId id="394" r:id="rId28"/>
    <p:sldId id="395" r:id="rId29"/>
    <p:sldId id="386" r:id="rId30"/>
    <p:sldId id="393" r:id="rId31"/>
    <p:sldId id="397" r:id="rId32"/>
    <p:sldId id="372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8E5EEFA-4BB2-4118-BF6C-34777A0FD51C}">
          <p14:sldIdLst>
            <p14:sldId id="256"/>
            <p14:sldId id="257"/>
            <p14:sldId id="374"/>
            <p14:sldId id="373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7"/>
            <p14:sldId id="400"/>
            <p14:sldId id="388"/>
            <p14:sldId id="389"/>
            <p14:sldId id="390"/>
            <p14:sldId id="399"/>
            <p14:sldId id="391"/>
            <p14:sldId id="392"/>
            <p14:sldId id="401"/>
            <p14:sldId id="402"/>
            <p14:sldId id="396"/>
            <p14:sldId id="394"/>
            <p14:sldId id="395"/>
            <p14:sldId id="386"/>
            <p14:sldId id="393"/>
            <p14:sldId id="397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도현" initials="최도" lastIdx="1" clrIdx="0">
    <p:extLst>
      <p:ext uri="{19B8F6BF-5375-455C-9EA6-DF929625EA0E}">
        <p15:presenceInfo xmlns:p15="http://schemas.microsoft.com/office/powerpoint/2012/main" userId="00eb0d125885c8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13" autoAdjust="0"/>
  </p:normalViewPr>
  <p:slideViewPr>
    <p:cSldViewPr snapToGrid="0">
      <p:cViewPr varScale="1">
        <p:scale>
          <a:sx n="102" d="100"/>
          <a:sy n="102" d="100"/>
        </p:scale>
        <p:origin x="364" y="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BCE914A-33D9-4BDA-8657-6A00C2C3923A}" type="datetime1">
              <a:rPr lang="ko-KR" altLang="en-US"/>
              <a:pPr lvl="0">
                <a:defRPr/>
              </a:pPr>
              <a:t>2023-03-16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B8D3474-6E2B-4E5B-8699-1A0DD40BD4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54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ln </a:t>
            </a:r>
            <a:r>
              <a:rPr lang="ko-KR" altLang="en-US" dirty="0"/>
              <a:t>명령어 관련  </a:t>
            </a:r>
            <a:r>
              <a:rPr lang="en-US" altLang="ko-KR" dirty="0"/>
              <a:t>: https://jhnyang.tistory.com/269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5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ln </a:t>
            </a:r>
            <a:r>
              <a:rPr lang="ko-KR" altLang="en-US" dirty="0"/>
              <a:t>명령어 관련  </a:t>
            </a:r>
            <a:r>
              <a:rPr lang="en-US" altLang="ko-KR" dirty="0"/>
              <a:t>: https://jhnyang.tistory.com/269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51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ln </a:t>
            </a:r>
            <a:r>
              <a:rPr lang="ko-KR" altLang="en-US" dirty="0"/>
              <a:t>명령어 관련  </a:t>
            </a:r>
            <a:r>
              <a:rPr lang="en-US" altLang="ko-KR" dirty="0"/>
              <a:t>: https://jhnyang.tistory.com/269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57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https://github.com/devJang/developer-roadmap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2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ls</a:t>
            </a:r>
            <a:r>
              <a:rPr lang="ko-KR" altLang="en-US" dirty="0"/>
              <a:t> 명령어 관련 </a:t>
            </a:r>
            <a:r>
              <a:rPr lang="en-US" altLang="ko-KR" dirty="0"/>
              <a:t>: https://withcoding.com/89</a:t>
            </a:r>
          </a:p>
          <a:p>
            <a:endParaRPr lang="en-US" altLang="ko-KR" dirty="0"/>
          </a:p>
          <a:p>
            <a:r>
              <a:rPr lang="en-US" altLang="ko-KR" dirty="0"/>
              <a:t>cat </a:t>
            </a:r>
            <a:r>
              <a:rPr lang="ko-KR" altLang="en-US" dirty="0"/>
              <a:t>명령어 관련 </a:t>
            </a:r>
            <a:r>
              <a:rPr lang="en-US" altLang="ko-KR" dirty="0"/>
              <a:t>: https://recipes4dev.tistory.com/177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434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ls</a:t>
            </a:r>
            <a:r>
              <a:rPr lang="ko-KR" altLang="en-US" dirty="0"/>
              <a:t> 명령어 관련 </a:t>
            </a:r>
            <a:r>
              <a:rPr lang="en-US" altLang="ko-KR" dirty="0"/>
              <a:t>: https://withcoding.com/89</a:t>
            </a:r>
          </a:p>
          <a:p>
            <a:endParaRPr lang="en-US" altLang="ko-KR" dirty="0"/>
          </a:p>
          <a:p>
            <a:r>
              <a:rPr lang="en-US" altLang="ko-KR" dirty="0"/>
              <a:t>cat </a:t>
            </a:r>
            <a:r>
              <a:rPr lang="ko-KR" altLang="en-US" dirty="0"/>
              <a:t>명령어 관련 </a:t>
            </a:r>
            <a:r>
              <a:rPr lang="en-US" altLang="ko-KR" dirty="0"/>
              <a:t>: https://recipes4dev.tistory.com/177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06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cat </a:t>
            </a:r>
            <a:r>
              <a:rPr lang="ko-KR" altLang="en-US" dirty="0"/>
              <a:t>명령어 관련 </a:t>
            </a:r>
            <a:r>
              <a:rPr lang="en-US" altLang="ko-KR" dirty="0"/>
              <a:t>: https://recipes4dev.tistory.com/177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1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cat </a:t>
            </a:r>
            <a:r>
              <a:rPr lang="ko-KR" altLang="en-US" dirty="0"/>
              <a:t>명령어 관련 </a:t>
            </a:r>
            <a:r>
              <a:rPr lang="en-US" altLang="ko-KR" dirty="0"/>
              <a:t>: https://recipes4dev.tistory.com/177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781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cat </a:t>
            </a:r>
            <a:r>
              <a:rPr lang="ko-KR" altLang="en-US" dirty="0"/>
              <a:t>명령어 관련 </a:t>
            </a:r>
            <a:r>
              <a:rPr lang="en-US" altLang="ko-KR" dirty="0"/>
              <a:t>: https://recipes4dev.tistory.com/177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91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리눅스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관련 </a:t>
            </a:r>
            <a:r>
              <a:rPr lang="en-US" altLang="ko-KR" dirty="0"/>
              <a:t>: https://withcoding.com/106</a:t>
            </a:r>
          </a:p>
          <a:p>
            <a:endParaRPr lang="en-US" altLang="ko-KR" dirty="0"/>
          </a:p>
          <a:p>
            <a:r>
              <a:rPr lang="ko-KR" altLang="en-US" dirty="0"/>
              <a:t>해시 알고리즘 번호 참고 </a:t>
            </a:r>
            <a:r>
              <a:rPr lang="en-US" altLang="ko-KR" dirty="0"/>
              <a:t>: https://easy7.tistory.com/588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96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78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9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1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3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4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4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1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1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5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9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17829-DB19-49A2-A366-DF7E7C0A17C2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2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mybaek.tistory.com/28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virtualbox.org/virtualbox/7.0.6/" TargetMode="External"/><Relationship Id="rId7" Type="http://schemas.openxmlformats.org/officeDocument/2006/relationships/image" Target="../media/image13.jpeg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ubuntu.com/certified" TargetMode="External"/><Relationship Id="rId4" Type="http://schemas.openxmlformats.org/officeDocument/2006/relationships/hyperlink" Target="https://releases.ubuntu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7673" y="1122363"/>
            <a:ext cx="11093913" cy="2387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3</a:t>
            </a:r>
            <a:r>
              <a:rPr lang="ko-KR" altLang="en-US" dirty="0"/>
              <a:t>주차 </a:t>
            </a:r>
            <a:br>
              <a:rPr lang="en-US" altLang="ko-KR" dirty="0"/>
            </a:br>
            <a:r>
              <a:rPr lang="ko-KR" altLang="en-US" dirty="0"/>
              <a:t>환경 준비 및 리눅스 살펴보기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강사 </a:t>
            </a:r>
            <a:r>
              <a:rPr lang="en-US" altLang="ko-KR" dirty="0"/>
              <a:t>: </a:t>
            </a:r>
            <a:r>
              <a:rPr lang="ko-KR" altLang="en-US" dirty="0"/>
              <a:t>최도현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전공 </a:t>
            </a:r>
            <a:r>
              <a:rPr lang="en-US" altLang="ko-KR" dirty="0"/>
              <a:t>: </a:t>
            </a:r>
            <a:r>
              <a:rPr lang="ko-KR" altLang="en-US" dirty="0"/>
              <a:t>네트워크</a:t>
            </a:r>
            <a:r>
              <a:rPr lang="en-US" altLang="ko-KR" dirty="0"/>
              <a:t>/</a:t>
            </a:r>
            <a:r>
              <a:rPr lang="ko-KR" altLang="en-US" dirty="0"/>
              <a:t>보안</a:t>
            </a:r>
          </a:p>
          <a:p>
            <a:pPr lvl="0">
              <a:defRPr/>
            </a:pPr>
            <a:endParaRPr lang="ko-KR" altLang="en-US" dirty="0"/>
          </a:p>
        </p:txBody>
      </p:sp>
      <p:pic>
        <p:nvPicPr>
          <p:cNvPr id="4" name="Picture 2" descr="안녕하세요! 내가 먼저' 귀여운 이모티콘 무료로 드립니다 | 강남구청 &gt; 강남소식 &gt; 강남이슈">
            <a:extLst>
              <a:ext uri="{FF2B5EF4-FFF2-40B4-BE49-F238E27FC236}">
                <a16:creationId xmlns:a16="http://schemas.microsoft.com/office/drawing/2014/main" id="{864E9484-F130-7FC6-7677-82E573D4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22" y="4343542"/>
            <a:ext cx="244475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S/W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r>
              <a:rPr lang="ko-KR" altLang="en-US" dirty="0"/>
              <a:t>및 설정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/>
              <a:t>우분투 설치 시작</a:t>
            </a:r>
            <a:r>
              <a:rPr lang="en-US" altLang="ko-KR" sz="2400" dirty="0"/>
              <a:t>!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첫 시작은 조금 대기한다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  <a:r>
              <a:rPr lang="ko-KR" altLang="en-US" sz="1600" dirty="0">
                <a:sym typeface="Wingdings" panose="05000000000000000000" pitchFamily="2" charset="2"/>
              </a:rPr>
              <a:t>로딩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설정 선택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언어 </a:t>
            </a:r>
            <a:r>
              <a:rPr lang="en-US" altLang="ko-KR" sz="1600" dirty="0">
                <a:sym typeface="Wingdings" panose="05000000000000000000" pitchFamily="2" charset="2"/>
              </a:rPr>
              <a:t>: English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설치 관리자 </a:t>
            </a:r>
            <a:r>
              <a:rPr lang="en-US" altLang="ko-KR" sz="1600" dirty="0">
                <a:sym typeface="Wingdings" panose="05000000000000000000" pitchFamily="2" charset="2"/>
              </a:rPr>
              <a:t>: without updating </a:t>
            </a:r>
            <a:r>
              <a:rPr lang="ko-KR" altLang="en-US" sz="1600" dirty="0">
                <a:sym typeface="Wingdings" panose="05000000000000000000" pitchFamily="2" charset="2"/>
              </a:rPr>
              <a:t>선택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키보드 </a:t>
            </a:r>
            <a:r>
              <a:rPr lang="en-US" altLang="ko-KR" sz="1600" dirty="0">
                <a:sym typeface="Wingdings" panose="05000000000000000000" pitchFamily="2" charset="2"/>
              </a:rPr>
              <a:t>: Done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설치 </a:t>
            </a:r>
            <a:r>
              <a:rPr lang="en-US" altLang="ko-KR" sz="1600" dirty="0">
                <a:sym typeface="Wingdings" panose="05000000000000000000" pitchFamily="2" charset="2"/>
              </a:rPr>
              <a:t>– </a:t>
            </a:r>
            <a:r>
              <a:rPr lang="en-US" altLang="ko-KR" sz="1600" dirty="0" err="1">
                <a:sym typeface="Wingdings" panose="05000000000000000000" pitchFamily="2" charset="2"/>
              </a:rPr>
              <a:t>UbuntuServer</a:t>
            </a:r>
            <a:r>
              <a:rPr lang="en-US" altLang="ko-KR" sz="1600" dirty="0">
                <a:sym typeface="Wingdings" panose="05000000000000000000" pitchFamily="2" charset="2"/>
              </a:rPr>
              <a:t> : Done</a:t>
            </a: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다음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설치 과정 진행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B0475E6-8052-0B2E-D57C-9B15B976D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86" y="1527531"/>
            <a:ext cx="3325269" cy="24939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82284C0-7AB8-AEB5-132F-C6B2AD40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329" y="1527531"/>
            <a:ext cx="3325268" cy="24939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682BAF1-0086-D262-0293-09393DCA8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86" y="4156419"/>
            <a:ext cx="3325270" cy="24939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ED92120-6E04-2B68-C7D7-79DB63DD53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09" y="4198138"/>
            <a:ext cx="3274988" cy="2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S/W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r>
              <a:rPr lang="ko-KR" altLang="en-US" dirty="0"/>
              <a:t>및 설정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/>
              <a:t>우분투 설치 진행</a:t>
            </a:r>
            <a:endParaRPr lang="en-US" altLang="ko-KR" sz="2400" dirty="0"/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설정 선택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이더넷 인터페이스 할당 </a:t>
            </a:r>
            <a:r>
              <a:rPr lang="en-US" altLang="ko-KR" sz="1600" dirty="0">
                <a:sym typeface="Wingdings" panose="05000000000000000000" pitchFamily="2" charset="2"/>
              </a:rPr>
              <a:t>: Done</a:t>
            </a:r>
          </a:p>
          <a:p>
            <a:pPr lvl="1">
              <a:defRPr/>
            </a:pPr>
            <a:r>
              <a:rPr lang="ko-KR" altLang="en-US" sz="1600" dirty="0" err="1">
                <a:sym typeface="Wingdings" panose="05000000000000000000" pitchFamily="2" charset="2"/>
              </a:rPr>
              <a:t>프락시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: Done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서버 저장소 </a:t>
            </a:r>
            <a:r>
              <a:rPr lang="en-US" altLang="ko-KR" sz="1600" dirty="0">
                <a:sym typeface="Wingdings" panose="05000000000000000000" pitchFamily="2" charset="2"/>
              </a:rPr>
              <a:t>– </a:t>
            </a:r>
            <a:r>
              <a:rPr lang="ko-KR" altLang="en-US" sz="1600" dirty="0">
                <a:sym typeface="Wingdings" panose="05000000000000000000" pitchFamily="2" charset="2"/>
              </a:rPr>
              <a:t>주소 </a:t>
            </a:r>
            <a:r>
              <a:rPr lang="en-US" altLang="ko-KR" sz="1600" dirty="0">
                <a:sym typeface="Wingdings" panose="05000000000000000000" pitchFamily="2" charset="2"/>
              </a:rPr>
              <a:t>: Done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디스크 설정 </a:t>
            </a:r>
            <a:r>
              <a:rPr lang="en-US" altLang="ko-KR" sz="1600" dirty="0">
                <a:sym typeface="Wingdings" panose="05000000000000000000" pitchFamily="2" charset="2"/>
              </a:rPr>
              <a:t>: Done</a:t>
            </a: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참고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인터넷 연결 상태 확인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다음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설치 과정 진행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C2616B-711A-13A7-A510-EC539DDB18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73" y="1608674"/>
            <a:ext cx="3165075" cy="23738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43E9F9-9B49-26CE-5F79-685A96545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28" y="1628154"/>
            <a:ext cx="3146909" cy="23601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9E8E3B-E956-DDD1-8627-D044EA945F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72" y="4195669"/>
            <a:ext cx="3165075" cy="23738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ADAB18-EB6A-6353-BCB7-F79D9CDE77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28" y="4209293"/>
            <a:ext cx="3146909" cy="23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S/W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r>
              <a:rPr lang="ko-KR" altLang="en-US" dirty="0"/>
              <a:t>및 설정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/>
              <a:t>우분투 설치 진행</a:t>
            </a:r>
            <a:endParaRPr lang="en-US" altLang="ko-KR" sz="2400" dirty="0"/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설정 선택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설정 확인</a:t>
            </a:r>
            <a:r>
              <a:rPr lang="en-US" altLang="ko-KR" sz="1600" dirty="0">
                <a:sym typeface="Wingdings" panose="05000000000000000000" pitchFamily="2" charset="2"/>
              </a:rPr>
              <a:t> : Done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설치 확인 </a:t>
            </a:r>
            <a:r>
              <a:rPr lang="en-US" altLang="ko-KR" sz="1600" dirty="0">
                <a:sym typeface="Wingdings" panose="05000000000000000000" pitchFamily="2" charset="2"/>
              </a:rPr>
              <a:t>: Done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프로필 입력 </a:t>
            </a:r>
            <a:r>
              <a:rPr lang="en-US" altLang="ko-KR" sz="1600" dirty="0">
                <a:sym typeface="Wingdings" panose="05000000000000000000" pitchFamily="2" charset="2"/>
              </a:rPr>
              <a:t>: guest</a:t>
            </a:r>
            <a:r>
              <a:rPr lang="ko-KR" altLang="en-US" sz="1600" dirty="0">
                <a:sym typeface="Wingdings" panose="05000000000000000000" pitchFamily="2" charset="2"/>
              </a:rPr>
              <a:t> 로 아이디 통일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sz="1400" dirty="0">
                <a:sym typeface="Wingdings" panose="05000000000000000000" pitchFamily="2" charset="2"/>
              </a:rPr>
              <a:t>패스워드 </a:t>
            </a:r>
            <a:r>
              <a:rPr lang="en-US" altLang="ko-KR" sz="1400" dirty="0">
                <a:sym typeface="Wingdings" panose="05000000000000000000" pitchFamily="2" charset="2"/>
              </a:rPr>
              <a:t>: 123123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업그레이드 </a:t>
            </a:r>
            <a:r>
              <a:rPr lang="en-US" altLang="ko-KR" sz="1600" dirty="0">
                <a:sym typeface="Wingdings" panose="05000000000000000000" pitchFamily="2" charset="2"/>
              </a:rPr>
              <a:t>: skip, Continue</a:t>
            </a: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다음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설치 과정 진행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8CACC2-AA56-9DE1-973B-E9A1803965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67" y="1560910"/>
            <a:ext cx="3198018" cy="23985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FD16B6-5220-0962-E010-B5C68FD6D3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022" y="1566577"/>
            <a:ext cx="3190464" cy="23928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F6315B-37EC-59DF-161A-4BEE6FDD1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68" y="4094360"/>
            <a:ext cx="3198018" cy="23985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54D3A6-774A-54B4-9324-7BCA249666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326" y="4106255"/>
            <a:ext cx="3182160" cy="23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9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S/W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r>
              <a:rPr lang="ko-KR" altLang="en-US" dirty="0"/>
              <a:t>및 설정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/>
              <a:t>우분투 설치 진행</a:t>
            </a:r>
            <a:endParaRPr lang="en-US" altLang="ko-KR" sz="2400" dirty="0"/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설정 선택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1600" dirty="0">
                <a:sym typeface="Wingdings" panose="05000000000000000000" pitchFamily="2" charset="2"/>
              </a:rPr>
              <a:t>SSH </a:t>
            </a:r>
            <a:r>
              <a:rPr lang="ko-KR" altLang="en-US" sz="1600" dirty="0">
                <a:sym typeface="Wingdings" panose="05000000000000000000" pitchFamily="2" charset="2"/>
              </a:rPr>
              <a:t>설치 </a:t>
            </a:r>
            <a:r>
              <a:rPr lang="en-US" altLang="ko-KR" sz="1600" dirty="0"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ym typeface="Wingdings" panose="05000000000000000000" pitchFamily="2" charset="2"/>
              </a:rPr>
              <a:t>체크 하고 </a:t>
            </a:r>
            <a:r>
              <a:rPr lang="en-US" altLang="ko-KR" sz="1600" dirty="0">
                <a:sym typeface="Wingdings" panose="05000000000000000000" pitchFamily="2" charset="2"/>
              </a:rPr>
              <a:t>Done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추가 환경 </a:t>
            </a:r>
            <a:r>
              <a:rPr lang="en-US" altLang="ko-KR" sz="1600" dirty="0"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ym typeface="Wingdings" panose="05000000000000000000" pitchFamily="2" charset="2"/>
              </a:rPr>
              <a:t>체크 없이 </a:t>
            </a:r>
            <a:r>
              <a:rPr lang="en-US" altLang="ko-KR" sz="1600" dirty="0">
                <a:sym typeface="Wingdings" panose="05000000000000000000" pitchFamily="2" charset="2"/>
              </a:rPr>
              <a:t>Done</a:t>
            </a: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최종 다운로드 및 설치가 진행된다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대기하자</a:t>
            </a:r>
            <a:r>
              <a:rPr lang="en-US" altLang="ko-KR" sz="1600" dirty="0">
                <a:sym typeface="Wingdings" panose="05000000000000000000" pitchFamily="2" charset="2"/>
              </a:rPr>
              <a:t>. </a:t>
            </a: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완료되면 부팅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1600" dirty="0">
                <a:sym typeface="Wingdings" panose="05000000000000000000" pitchFamily="2" charset="2"/>
              </a:rPr>
              <a:t>Reboot Now </a:t>
            </a:r>
            <a:r>
              <a:rPr lang="ko-KR" altLang="en-US" sz="1600" dirty="0">
                <a:sym typeface="Wingdings" panose="05000000000000000000" pitchFamily="2" charset="2"/>
              </a:rPr>
              <a:t>선택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참고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800" dirty="0">
                <a:sym typeface="Wingdings" panose="05000000000000000000" pitchFamily="2" charset="2"/>
              </a:rPr>
              <a:t>첫 부팅은 조금 느리다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62C78-E2B0-E5C9-32B4-A3B8B02458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99" y="1800166"/>
            <a:ext cx="3086554" cy="23149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751153-7051-6AD1-36D3-31DAD5C9FC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2" y="1800166"/>
            <a:ext cx="3086554" cy="23149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920439-A381-F01F-6F68-61DCE4438A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99" y="4224560"/>
            <a:ext cx="3086554" cy="23149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7E35B7-30DA-8C39-5DA9-3EE3DA9BA5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83" y="4299497"/>
            <a:ext cx="3086554" cy="2314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AE98C5-DAFB-05EE-385E-D3D89D338477}"/>
              </a:ext>
            </a:extLst>
          </p:cNvPr>
          <p:cNvSpPr txBox="1"/>
          <p:nvPr/>
        </p:nvSpPr>
        <p:spPr>
          <a:xfrm>
            <a:off x="9592806" y="5272289"/>
            <a:ext cx="1628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highlight>
                  <a:srgbClr val="FFFF00"/>
                </a:highlight>
                <a:sym typeface="Wingdings" panose="05000000000000000000" pitchFamily="2" charset="2"/>
              </a:rPr>
              <a:t>5~10</a:t>
            </a:r>
            <a:r>
              <a:rPr lang="ko-KR" altLang="en-US" sz="1800" dirty="0">
                <a:highlight>
                  <a:srgbClr val="FFFF00"/>
                </a:highlight>
                <a:sym typeface="Wingdings" panose="05000000000000000000" pitchFamily="2" charset="2"/>
              </a:rPr>
              <a:t>분 대기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312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0515600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chemeClr val="tx1"/>
                </a:solidFill>
              </a:rPr>
              <a:t>로그인 및 살펴보기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9286" y="3818239"/>
            <a:ext cx="26945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VIRTUAL BOX </a:t>
            </a:r>
            <a:r>
              <a:rPr lang="ko-KR" altLang="en-US" b="1" dirty="0"/>
              <a:t>살펴보기</a:t>
            </a:r>
            <a:endParaRPr lang="en-US" altLang="ko-KR" b="1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r>
              <a:rPr lang="ko-KR" altLang="en-US" b="1" dirty="0"/>
              <a:t>우분투 서버 살펴보기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3201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/>
              <a:t>리눅스 살펴보기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789D9F-D867-7217-4D7F-13FFA605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998" y="3743082"/>
            <a:ext cx="5651937" cy="27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6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로그인 및 서버 정보 확인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서버 시작 후 화면 </a:t>
            </a:r>
            <a:r>
              <a:rPr lang="en-US" altLang="ko-KR" sz="2000" dirty="0">
                <a:sym typeface="Wingdings" panose="05000000000000000000" pitchFamily="2" charset="2"/>
              </a:rPr>
              <a:t>: </a:t>
            </a:r>
            <a:r>
              <a:rPr lang="ko-KR" altLang="en-US" sz="2000" dirty="0" err="1">
                <a:sym typeface="Wingdings" panose="05000000000000000000" pitchFamily="2" charset="2"/>
              </a:rPr>
              <a:t>멈춘것</a:t>
            </a:r>
            <a:r>
              <a:rPr lang="ko-KR" altLang="en-US" sz="2000" dirty="0">
                <a:sym typeface="Wingdings" panose="05000000000000000000" pitchFamily="2" charset="2"/>
              </a:rPr>
              <a:t> 아님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800" dirty="0" err="1">
                <a:highlight>
                  <a:srgbClr val="FFFF00"/>
                </a:highlight>
                <a:sym typeface="Wingdings" panose="05000000000000000000" pitchFamily="2" charset="2"/>
              </a:rPr>
              <a:t>엔터</a:t>
            </a:r>
            <a:r>
              <a:rPr lang="ko-KR" altLang="en-US" sz="1800" dirty="0">
                <a:sym typeface="Wingdings" panose="05000000000000000000" pitchFamily="2" charset="2"/>
              </a:rPr>
              <a:t> 키를 한번 눌러보자</a:t>
            </a:r>
            <a:r>
              <a:rPr lang="en-US" altLang="ko-KR" sz="18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로그인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창이다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아이디 </a:t>
            </a:r>
            <a:r>
              <a:rPr lang="en-US" altLang="ko-KR" sz="1600" dirty="0">
                <a:sym typeface="Wingdings" panose="05000000000000000000" pitchFamily="2" charset="2"/>
              </a:rPr>
              <a:t>: </a:t>
            </a: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guest</a:t>
            </a: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패스워드</a:t>
            </a:r>
            <a:r>
              <a:rPr lang="en-US" altLang="ko-KR" sz="1600" dirty="0">
                <a:sym typeface="Wingdings" panose="05000000000000000000" pitchFamily="2" charset="2"/>
              </a:rPr>
              <a:t> : </a:t>
            </a: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123123</a:t>
            </a: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b="1" dirty="0">
                <a:sym typeface="Wingdings" panose="05000000000000000000" pitchFamily="2" charset="2"/>
              </a:rPr>
              <a:t>화면이 작다</a:t>
            </a:r>
            <a:r>
              <a:rPr lang="en-US" altLang="ko-KR" sz="2000" b="1" dirty="0">
                <a:sym typeface="Wingdings" panose="05000000000000000000" pitchFamily="2" charset="2"/>
              </a:rPr>
              <a:t>. </a:t>
            </a:r>
            <a:r>
              <a:rPr lang="ko-KR" altLang="en-US" sz="2000" b="1" dirty="0">
                <a:sym typeface="Wingdings" panose="05000000000000000000" pitchFamily="2" charset="2"/>
              </a:rPr>
              <a:t>스케일 조정하기</a:t>
            </a:r>
            <a:endParaRPr lang="en-US" altLang="ko-KR" sz="2000" b="1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1600" b="1" dirty="0">
                <a:sym typeface="Wingdings" panose="05000000000000000000" pitchFamily="2" charset="2"/>
              </a:rPr>
              <a:t>Virtual</a:t>
            </a:r>
            <a:r>
              <a:rPr lang="ko-KR" altLang="en-US" sz="1600" b="1" dirty="0"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ym typeface="Wingdings" panose="05000000000000000000" pitchFamily="2" charset="2"/>
              </a:rPr>
              <a:t>box</a:t>
            </a:r>
            <a:r>
              <a:rPr lang="ko-KR" altLang="en-US" sz="1600" b="1" dirty="0">
                <a:sym typeface="Wingdings" panose="05000000000000000000" pitchFamily="2" charset="2"/>
              </a:rPr>
              <a:t> 단축키 지정하기</a:t>
            </a:r>
            <a:endParaRPr lang="en-US" altLang="ko-KR" sz="1600" b="1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서버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전용 리눅스 기본 화면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사용자계정</a:t>
            </a:r>
            <a:r>
              <a:rPr lang="en-US" altLang="ko-KR" sz="1600" dirty="0">
                <a:sym typeface="Wingdings" panose="05000000000000000000" pitchFamily="2" charset="2"/>
              </a:rPr>
              <a:t>@</a:t>
            </a:r>
            <a:r>
              <a:rPr lang="ko-KR" altLang="en-US" sz="1600" dirty="0">
                <a:sym typeface="Wingdings" panose="05000000000000000000" pitchFamily="2" charset="2"/>
              </a:rPr>
              <a:t>서버도메인</a:t>
            </a:r>
            <a:r>
              <a:rPr lang="en-US" altLang="ko-KR" sz="1600" dirty="0">
                <a:sym typeface="Wingdings" panose="05000000000000000000" pitchFamily="2" charset="2"/>
              </a:rPr>
              <a:t>: </a:t>
            </a: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참고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일반 사용자 </a:t>
            </a:r>
            <a:r>
              <a:rPr lang="en-US" altLang="ko-KR" sz="1600" dirty="0">
                <a:sym typeface="Wingdings" panose="05000000000000000000" pitchFamily="2" charset="2"/>
              </a:rPr>
              <a:t>: ~$</a:t>
            </a:r>
            <a:r>
              <a:rPr lang="ko-KR" altLang="en-US" sz="1600" dirty="0">
                <a:sym typeface="Wingdings" panose="05000000000000000000" pitchFamily="2" charset="2"/>
              </a:rPr>
              <a:t>  </a:t>
            </a:r>
            <a:r>
              <a:rPr lang="en-US" altLang="ko-KR" sz="1600" dirty="0">
                <a:sym typeface="Wingdings" panose="05000000000000000000" pitchFamily="2" charset="2"/>
              </a:rPr>
              <a:t>root </a:t>
            </a:r>
            <a:r>
              <a:rPr lang="ko-KR" altLang="en-US" sz="1600" dirty="0">
                <a:sym typeface="Wingdings" panose="05000000000000000000" pitchFamily="2" charset="2"/>
              </a:rPr>
              <a:t>관리자 </a:t>
            </a:r>
            <a:r>
              <a:rPr lang="en-US" altLang="ko-KR" sz="1600" dirty="0">
                <a:sym typeface="Wingdings" panose="05000000000000000000" pitchFamily="2" charset="2"/>
              </a:rPr>
              <a:t>: ~#</a:t>
            </a:r>
          </a:p>
          <a:p>
            <a:pPr marL="457200" lvl="1" indent="0">
              <a:buNone/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5D748F-EA19-510C-05AC-334B29318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9"/>
          <a:stretch/>
        </p:blipFill>
        <p:spPr>
          <a:xfrm>
            <a:off x="7169866" y="1476807"/>
            <a:ext cx="4820280" cy="16460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835A73-24DA-613D-9D9A-1BA83D6B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471" y="3283393"/>
            <a:ext cx="5298676" cy="3376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39B8C-9D6E-2CD0-9DB3-23AAA4C38D00}"/>
              </a:ext>
            </a:extLst>
          </p:cNvPr>
          <p:cNvSpPr txBox="1"/>
          <p:nvPr/>
        </p:nvSpPr>
        <p:spPr>
          <a:xfrm>
            <a:off x="7331097" y="4427086"/>
            <a:ext cx="4019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로그인 후 정보 확인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시스템 관련 정보 요약</a:t>
            </a: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44083-36A2-CFD6-44B4-B0FA67F9BA2B}"/>
              </a:ext>
            </a:extLst>
          </p:cNvPr>
          <p:cNvSpPr txBox="1"/>
          <p:nvPr/>
        </p:nvSpPr>
        <p:spPr>
          <a:xfrm>
            <a:off x="7566211" y="2154399"/>
            <a:ext cx="3784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항상 부팅 후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ENTER 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키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810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로그인 및 서버 정보 확인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기본 명령어 활용하기 </a:t>
            </a:r>
            <a:r>
              <a:rPr lang="en-US" altLang="ko-KR" sz="2400" dirty="0">
                <a:sym typeface="Wingdings" panose="05000000000000000000" pitchFamily="2" charset="2"/>
              </a:rPr>
              <a:t>– </a:t>
            </a:r>
            <a:r>
              <a:rPr lang="ko-KR" altLang="en-US" sz="2400" dirty="0">
                <a:sym typeface="Wingdings" panose="05000000000000000000" pitchFamily="2" charset="2"/>
              </a:rPr>
              <a:t>연습해보자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사용자 확인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id,</a:t>
            </a:r>
            <a:r>
              <a:rPr lang="ko-KR" altLang="en-US" sz="1600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who</a:t>
            </a: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사용자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홈 폴더 확인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sz="1600" dirty="0" err="1">
                <a:highlight>
                  <a:srgbClr val="FFFF00"/>
                </a:highlight>
                <a:sym typeface="Wingdings" panose="05000000000000000000" pitchFamily="2" charset="2"/>
              </a:rPr>
              <a:t>pwd</a:t>
            </a:r>
            <a:endParaRPr lang="en-US" altLang="ko-KR" sz="16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현재 폴더 파일 목록 확인하기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ls –al</a:t>
            </a: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커널 및 배포 버전 확인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sz="1600" dirty="0" err="1">
                <a:highlight>
                  <a:srgbClr val="FFFF00"/>
                </a:highlight>
                <a:sym typeface="Wingdings" panose="05000000000000000000" pitchFamily="2" charset="2"/>
              </a:rPr>
              <a:t>uname</a:t>
            </a: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 –a</a:t>
            </a:r>
          </a:p>
          <a:p>
            <a:pPr lvl="2">
              <a:defRPr/>
            </a:pP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cat /</a:t>
            </a:r>
            <a:r>
              <a:rPr lang="en-US" altLang="ko-KR" sz="1600" dirty="0" err="1">
                <a:highlight>
                  <a:srgbClr val="FFFF00"/>
                </a:highlight>
                <a:sym typeface="Wingdings" panose="05000000000000000000" pitchFamily="2" charset="2"/>
              </a:rPr>
              <a:t>etc</a:t>
            </a: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/issue</a:t>
            </a: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윈도우 서버와 큰 차이점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특징 </a:t>
            </a:r>
            <a:r>
              <a:rPr lang="en-US" altLang="ko-KR" sz="2000" dirty="0">
                <a:sym typeface="Wingdings" panose="05000000000000000000" pitchFamily="2" charset="2"/>
              </a:rPr>
              <a:t>- </a:t>
            </a:r>
            <a:r>
              <a:rPr lang="ko-KR" altLang="en-US" sz="2000" dirty="0">
                <a:sym typeface="Wingdings" panose="05000000000000000000" pitchFamily="2" charset="2"/>
              </a:rPr>
              <a:t>다중 사용자</a:t>
            </a:r>
            <a:r>
              <a:rPr lang="en-US" altLang="ko-KR" sz="2000" dirty="0"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ym typeface="Wingdings" panose="05000000000000000000" pitchFamily="2" charset="2"/>
              </a:rPr>
              <a:t>계정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sym typeface="Wingdings" panose="05000000000000000000" pitchFamily="2" charset="2"/>
              </a:rPr>
              <a:t>에 특화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1774AC-3BDC-D97A-3C00-E32459433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345" y="2337473"/>
            <a:ext cx="5540536" cy="41554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84D5F8-D125-0D9E-5AE1-AA4A64BA7B9B}"/>
              </a:ext>
            </a:extLst>
          </p:cNvPr>
          <p:cNvSpPr txBox="1"/>
          <p:nvPr/>
        </p:nvSpPr>
        <p:spPr>
          <a:xfrm>
            <a:off x="7223120" y="3808939"/>
            <a:ext cx="40194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명령어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기능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중심의 관리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CLI, Command line interface</a:t>
            </a:r>
          </a:p>
          <a:p>
            <a:pPr lvl="1">
              <a:defRPr/>
            </a:pP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ls,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cat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 명령어는 기억하자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!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859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B2CFBA-270B-D41D-A1AA-5307DC00D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88" y="2448837"/>
            <a:ext cx="5558993" cy="41692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도움말</a:t>
            </a:r>
            <a:r>
              <a:rPr lang="en-US" altLang="ko-KR" dirty="0"/>
              <a:t> </a:t>
            </a:r>
            <a:r>
              <a:rPr lang="ko-KR" altLang="en-US" dirty="0"/>
              <a:t>활용하기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리눅스는 모든 명령어에 기본 도움말을 제공한다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기본 사용법 </a:t>
            </a:r>
            <a:r>
              <a:rPr lang="en-US" altLang="ko-KR" sz="2000" dirty="0">
                <a:sym typeface="Wingdings" panose="05000000000000000000" pitchFamily="2" charset="2"/>
              </a:rPr>
              <a:t>: 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man </a:t>
            </a: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명령어</a:t>
            </a:r>
            <a:endParaRPr lang="en-US" altLang="ko-KR" sz="20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참고 </a:t>
            </a:r>
            <a:r>
              <a:rPr lang="en-US" altLang="ko-KR" sz="1600" dirty="0">
                <a:sym typeface="Wingdings" panose="05000000000000000000" pitchFamily="2" charset="2"/>
              </a:rPr>
              <a:t>: manual</a:t>
            </a:r>
            <a:r>
              <a:rPr lang="ko-KR" altLang="en-US" sz="1600" dirty="0">
                <a:sym typeface="Wingdings" panose="05000000000000000000" pitchFamily="2" charset="2"/>
              </a:rPr>
              <a:t>의 약자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명령어에 대한 세부 옵션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각 옵션들을 조합해서 사용한다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종료 하기 </a:t>
            </a:r>
            <a:r>
              <a:rPr lang="en-US" altLang="ko-KR" sz="2000" dirty="0">
                <a:sym typeface="Wingdings" panose="05000000000000000000" pitchFamily="2" charset="2"/>
              </a:rPr>
              <a:t>: 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q</a:t>
            </a:r>
          </a:p>
          <a:p>
            <a:pPr lvl="1">
              <a:defRPr/>
            </a:pPr>
            <a:endParaRPr lang="en-US" altLang="ko-KR" sz="20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아쉽게도 한글 설명은 없다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구글링을 통해 찾아볼 수도 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이외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도움말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명령어 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--help</a:t>
            </a:r>
            <a:r>
              <a:rPr lang="ko-KR" altLang="en-US" sz="2000" dirty="0">
                <a:sym typeface="Wingdings" panose="05000000000000000000" pitchFamily="2" charset="2"/>
              </a:rPr>
              <a:t> 형태의 도움말도 제공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4D5F8-D125-0D9E-5AE1-AA4A64BA7B9B}"/>
              </a:ext>
            </a:extLst>
          </p:cNvPr>
          <p:cNvSpPr txBox="1"/>
          <p:nvPr/>
        </p:nvSpPr>
        <p:spPr>
          <a:xfrm>
            <a:off x="7166753" y="4028145"/>
            <a:ext cx="4019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터미널 내에서 도움말 제공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ls,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cat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 명령어의 도움말 확인해보자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705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441A37-683C-A562-3A3D-25B35CAEB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80" y="2307551"/>
            <a:ext cx="5580432" cy="41853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다중 사용자 지원</a:t>
            </a:r>
            <a:r>
              <a:rPr lang="en-US" altLang="ko-KR" dirty="0"/>
              <a:t>(OS </a:t>
            </a:r>
            <a:r>
              <a:rPr lang="ko-KR" altLang="en-US" dirty="0"/>
              <a:t>특징</a:t>
            </a:r>
            <a:r>
              <a:rPr lang="en-US" altLang="ko-KR" dirty="0"/>
              <a:t>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907116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리눅스의 기본 </a:t>
            </a:r>
            <a:r>
              <a:rPr lang="en-US" altLang="ko-KR" sz="2400" dirty="0" err="1">
                <a:sym typeface="Wingdings" panose="05000000000000000000" pitchFamily="2" charset="2"/>
              </a:rPr>
              <a:t>tty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지원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6</a:t>
            </a:r>
            <a:r>
              <a:rPr lang="ko-KR" altLang="en-US" sz="2000" dirty="0">
                <a:sym typeface="Wingdings" panose="05000000000000000000" pitchFamily="2" charset="2"/>
              </a:rPr>
              <a:t>개의 가상 </a:t>
            </a:r>
            <a:r>
              <a:rPr lang="ko-KR" altLang="en-US" sz="2000" dirty="0" err="1">
                <a:sym typeface="Wingdings" panose="05000000000000000000" pitchFamily="2" charset="2"/>
              </a:rPr>
              <a:t>콘솔모드을</a:t>
            </a:r>
            <a:r>
              <a:rPr lang="ko-KR" altLang="en-US" sz="2000" dirty="0">
                <a:sym typeface="Wingdings" panose="05000000000000000000" pitchFamily="2" charset="2"/>
              </a:rPr>
              <a:t> 지원한다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가상 콘솔 </a:t>
            </a:r>
            <a:r>
              <a:rPr lang="en-US" altLang="ko-KR" sz="2400" dirty="0">
                <a:sym typeface="Wingdings" panose="05000000000000000000" pitchFamily="2" charset="2"/>
              </a:rPr>
              <a:t>tty1</a:t>
            </a:r>
            <a:r>
              <a:rPr lang="ko-KR" altLang="en-US" sz="2400" dirty="0">
                <a:sym typeface="Wingdings" panose="05000000000000000000" pitchFamily="2" charset="2"/>
              </a:rPr>
              <a:t>번으로 </a:t>
            </a:r>
            <a:r>
              <a:rPr lang="ko-KR" altLang="en-US" sz="2400" dirty="0" err="1">
                <a:sym typeface="Wingdings" panose="05000000000000000000" pitchFamily="2" charset="2"/>
              </a:rPr>
              <a:t>열려있다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who, </a:t>
            </a: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tty</a:t>
            </a:r>
            <a:endParaRPr lang="en-US" altLang="ko-KR" sz="20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단축키로 사용자 전환해보자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Ctrl + alt + f1 </a:t>
            </a:r>
            <a:r>
              <a:rPr lang="ko-KR" altLang="en-US" sz="2000" dirty="0">
                <a:sym typeface="Wingdings" panose="05000000000000000000" pitchFamily="2" charset="2"/>
              </a:rPr>
              <a:t>부터</a:t>
            </a:r>
            <a:r>
              <a:rPr lang="en-US" altLang="ko-KR" sz="2000" dirty="0">
                <a:sym typeface="Wingdings" panose="05000000000000000000" pitchFamily="2" charset="2"/>
              </a:rPr>
              <a:t> f6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동일한 계정으로 </a:t>
            </a:r>
            <a:r>
              <a:rPr lang="en-US" altLang="ko-KR" sz="2400" dirty="0">
                <a:sym typeface="Wingdings" panose="05000000000000000000" pitchFamily="2" charset="2"/>
              </a:rPr>
              <a:t>2</a:t>
            </a:r>
            <a:r>
              <a:rPr lang="ko-KR" altLang="en-US" sz="2400" dirty="0">
                <a:sym typeface="Wingdings" panose="05000000000000000000" pitchFamily="2" charset="2"/>
              </a:rPr>
              <a:t>중 로그인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tty2</a:t>
            </a:r>
            <a:r>
              <a:rPr lang="ko-KR" altLang="en-US" sz="2000" dirty="0">
                <a:sym typeface="Wingdings" panose="05000000000000000000" pitchFamily="2" charset="2"/>
              </a:rPr>
              <a:t>에서 </a:t>
            </a:r>
            <a:r>
              <a:rPr lang="en-US" altLang="ko-KR" sz="2000" dirty="0">
                <a:sym typeface="Wingdings" panose="05000000000000000000" pitchFamily="2" charset="2"/>
              </a:rPr>
              <a:t>guest </a:t>
            </a:r>
            <a:r>
              <a:rPr lang="ko-KR" altLang="en-US" sz="2000" dirty="0">
                <a:sym typeface="Wingdings" panose="05000000000000000000" pitchFamily="2" charset="2"/>
              </a:rPr>
              <a:t>사용자로 로그인 해보자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who</a:t>
            </a:r>
          </a:p>
          <a:p>
            <a:pPr lvl="1">
              <a:defRPr/>
            </a:pPr>
            <a:endParaRPr lang="en-US" altLang="ko-KR" sz="20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참고</a:t>
            </a:r>
            <a:r>
              <a:rPr lang="en-US" altLang="ko-KR" sz="2400" dirty="0">
                <a:sym typeface="Wingdings" panose="05000000000000000000" pitchFamily="2" charset="2"/>
              </a:rPr>
              <a:t>	</a:t>
            </a:r>
            <a:r>
              <a:rPr lang="en-US" altLang="ko-KR" sz="2000" dirty="0">
                <a:sym typeface="Wingdings" panose="05000000000000000000" pitchFamily="2" charset="2"/>
              </a:rPr>
              <a:t>- </a:t>
            </a:r>
            <a:r>
              <a:rPr lang="ko-KR" altLang="en-US" sz="2000" dirty="0">
                <a:sym typeface="Wingdings" panose="05000000000000000000" pitchFamily="2" charset="2"/>
              </a:rPr>
              <a:t>로그아웃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exit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4D5F8-D125-0D9E-5AE1-AA4A64BA7B9B}"/>
              </a:ext>
            </a:extLst>
          </p:cNvPr>
          <p:cNvSpPr txBox="1"/>
          <p:nvPr/>
        </p:nvSpPr>
        <p:spPr>
          <a:xfrm>
            <a:off x="7225553" y="4061231"/>
            <a:ext cx="41893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기본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6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개 다중 사용자 지원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터미널 활용은 프로세스 관리에서</a:t>
            </a:r>
            <a:r>
              <a:rPr lang="en-US" altLang="ko-KR" b="1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06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AC8C99-A07E-ACBE-85A3-0F0D74007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32" y="2433080"/>
            <a:ext cx="5515193" cy="41363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계정의 종류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현재 </a:t>
            </a:r>
            <a:r>
              <a:rPr lang="en-US" altLang="ko-KR" sz="2400" dirty="0">
                <a:sym typeface="Wingdings" panose="05000000000000000000" pitchFamily="2" charset="2"/>
              </a:rPr>
              <a:t>guest </a:t>
            </a:r>
            <a:r>
              <a:rPr lang="ko-KR" altLang="en-US" sz="2400" dirty="0">
                <a:sym typeface="Wingdings" panose="05000000000000000000" pitchFamily="2" charset="2"/>
              </a:rPr>
              <a:t>이외 계정은</a:t>
            </a:r>
            <a:r>
              <a:rPr lang="en-US" altLang="ko-KR" sz="2400" dirty="0"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sym typeface="Wingdings" panose="05000000000000000000" pitchFamily="2" charset="2"/>
              </a:rPr>
              <a:t>확인해보자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계정 종류 </a:t>
            </a:r>
            <a:r>
              <a:rPr lang="en-US" altLang="ko-KR" sz="2000" dirty="0"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ym typeface="Wingdings" panose="05000000000000000000" pitchFamily="2" charset="2"/>
              </a:rPr>
              <a:t>일반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게스트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관리자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폴더 이동 및 파일 열기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cd</a:t>
            </a: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</a:t>
            </a: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etc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</a:t>
            </a: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cat passwd </a:t>
            </a: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또는 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cat</a:t>
            </a: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</a:t>
            </a: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etc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/passwd </a:t>
            </a:r>
          </a:p>
          <a:p>
            <a:pPr lvl="2">
              <a:defRPr/>
            </a:pPr>
            <a:r>
              <a:rPr lang="en-US" altLang="ko-KR" sz="1600" dirty="0">
                <a:sym typeface="Wingdings" panose="05000000000000000000" pitchFamily="2" charset="2"/>
              </a:rPr>
              <a:t>/ </a:t>
            </a:r>
            <a:r>
              <a:rPr lang="ko-KR" altLang="en-US" sz="1600" dirty="0">
                <a:sym typeface="Wingdings" panose="05000000000000000000" pitchFamily="2" charset="2"/>
              </a:rPr>
              <a:t>는 최상위 폴더이다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계정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목록을 살펴보자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활성화 되어 있는 사용자는</a:t>
            </a:r>
            <a:r>
              <a:rPr lang="en-US" altLang="ko-KR" sz="2000" dirty="0">
                <a:sym typeface="Wingdings" panose="05000000000000000000" pitchFamily="2" charset="2"/>
              </a:rPr>
              <a:t>?</a:t>
            </a:r>
          </a:p>
          <a:p>
            <a:pPr lvl="2">
              <a:defRPr/>
            </a:pPr>
            <a:r>
              <a:rPr lang="en-US" altLang="ko-KR" sz="1600" dirty="0">
                <a:sym typeface="Wingdings" panose="05000000000000000000" pitchFamily="2" charset="2"/>
              </a:rPr>
              <a:t>root,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guest </a:t>
            </a:r>
            <a:r>
              <a:rPr lang="ko-KR" altLang="en-US" sz="1600" dirty="0">
                <a:sym typeface="Wingdings" panose="05000000000000000000" pitchFamily="2" charset="2"/>
              </a:rPr>
              <a:t>사용자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나머지 계정들은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직접 사용</a:t>
            </a:r>
            <a:r>
              <a:rPr lang="en-US" altLang="ko-KR" sz="2000" dirty="0">
                <a:sym typeface="Wingdings" panose="05000000000000000000" pitchFamily="2" charset="2"/>
              </a:rPr>
              <a:t> x, </a:t>
            </a:r>
            <a:r>
              <a:rPr lang="ko-KR" altLang="en-US" sz="2000" dirty="0">
                <a:sym typeface="Wingdings" panose="05000000000000000000" pitchFamily="2" charset="2"/>
              </a:rPr>
              <a:t>모두 용도가 지정되어 있음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sz="1600" dirty="0">
                <a:sym typeface="Wingdings" panose="05000000000000000000" pitchFamily="2" charset="2"/>
                <a:hlinkClick r:id="rId4"/>
              </a:rPr>
              <a:t>https://remybaek.tistory.com/281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4D5F8-D125-0D9E-5AE1-AA4A64BA7B9B}"/>
              </a:ext>
            </a:extLst>
          </p:cNvPr>
          <p:cNvSpPr txBox="1"/>
          <p:nvPr/>
        </p:nvSpPr>
        <p:spPr>
          <a:xfrm>
            <a:off x="6716314" y="4028448"/>
            <a:ext cx="459016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파일 내부 모든 필드는 구분되며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의미가 있다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계정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홈디렉터리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쉘 등</a:t>
            </a:r>
            <a:endParaRPr lang="en-US" altLang="ko-KR" sz="1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504C5D6-055D-21DF-59AD-7679AAFF7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48574"/>
              </p:ext>
            </p:extLst>
          </p:nvPr>
        </p:nvGraphicFramePr>
        <p:xfrm>
          <a:off x="6382632" y="2023082"/>
          <a:ext cx="5515192" cy="3149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78450">
                  <a:extLst>
                    <a:ext uri="{9D8B030D-6E8A-4147-A177-3AD203B41FA5}">
                      <a16:colId xmlns:a16="http://schemas.microsoft.com/office/drawing/2014/main" val="1404258263"/>
                    </a:ext>
                  </a:extLst>
                </a:gridCol>
                <a:gridCol w="658430">
                  <a:extLst>
                    <a:ext uri="{9D8B030D-6E8A-4147-A177-3AD203B41FA5}">
                      <a16:colId xmlns:a16="http://schemas.microsoft.com/office/drawing/2014/main" val="2299401811"/>
                    </a:ext>
                  </a:extLst>
                </a:gridCol>
                <a:gridCol w="509904">
                  <a:extLst>
                    <a:ext uri="{9D8B030D-6E8A-4147-A177-3AD203B41FA5}">
                      <a16:colId xmlns:a16="http://schemas.microsoft.com/office/drawing/2014/main" val="3276651389"/>
                    </a:ext>
                  </a:extLst>
                </a:gridCol>
                <a:gridCol w="2005236">
                  <a:extLst>
                    <a:ext uri="{9D8B030D-6E8A-4147-A177-3AD203B41FA5}">
                      <a16:colId xmlns:a16="http://schemas.microsoft.com/office/drawing/2014/main" val="120415017"/>
                    </a:ext>
                  </a:extLst>
                </a:gridCol>
                <a:gridCol w="1363172">
                  <a:extLst>
                    <a:ext uri="{9D8B030D-6E8A-4147-A177-3AD203B41FA5}">
                      <a16:colId xmlns:a16="http://schemas.microsoft.com/office/drawing/2014/main" val="239410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User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UID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GID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Home Directory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Shell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21403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55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0515600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chemeClr val="tx1"/>
                </a:solidFill>
              </a:rPr>
              <a:t>서버 </a:t>
            </a:r>
            <a:r>
              <a:rPr lang="en-US" altLang="ko-KR" sz="4000" dirty="0">
                <a:solidFill>
                  <a:schemeClr val="tx1"/>
                </a:solidFill>
              </a:rPr>
              <a:t>OS </a:t>
            </a:r>
            <a:r>
              <a:rPr lang="ko-KR" altLang="en-US" sz="4000" dirty="0">
                <a:solidFill>
                  <a:schemeClr val="tx1"/>
                </a:solidFill>
              </a:rPr>
              <a:t>트렌드 현황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9286" y="3818239"/>
            <a:ext cx="24384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 dirty="0"/>
              <a:t>서버 운영체제 현황</a:t>
            </a:r>
            <a:endParaRPr lang="en-US" altLang="ko-KR" b="1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r>
              <a:rPr lang="ko-KR" altLang="en-US" b="1" dirty="0"/>
              <a:t>키워드 </a:t>
            </a:r>
            <a:r>
              <a:rPr lang="en-US" altLang="ko-KR" b="1" dirty="0"/>
              <a:t>: AI, X86 </a:t>
            </a:r>
            <a:r>
              <a:rPr lang="ko-KR" altLang="en-US" b="1" dirty="0"/>
              <a:t>서버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2380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/>
              <a:t>트렌드 분석</a:t>
            </a:r>
          </a:p>
        </p:txBody>
      </p:sp>
      <p:pic>
        <p:nvPicPr>
          <p:cNvPr id="4100" name="Picture 4" descr="Gartner Top 10 Strategic Technology Trends 2023">
            <a:extLst>
              <a:ext uri="{FF2B5EF4-FFF2-40B4-BE49-F238E27FC236}">
                <a16:creationId xmlns:a16="http://schemas.microsoft.com/office/drawing/2014/main" id="{505F33CE-3B6C-ACE0-C58E-E161690D1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437" y="3658108"/>
            <a:ext cx="3448407" cy="309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홈 디렉터리와 기본 쉘 확인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현재 </a:t>
            </a:r>
            <a:r>
              <a:rPr lang="en-US" altLang="ko-KR" sz="2400" dirty="0">
                <a:sym typeface="Wingdings" panose="05000000000000000000" pitchFamily="2" charset="2"/>
              </a:rPr>
              <a:t>guest</a:t>
            </a:r>
            <a:r>
              <a:rPr lang="ko-KR" altLang="en-US" sz="2400" dirty="0">
                <a:sym typeface="Wingdings" panose="05000000000000000000" pitchFamily="2" charset="2"/>
              </a:rPr>
              <a:t>의 홈 디렉터리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cd /home/</a:t>
            </a: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아이디</a:t>
            </a:r>
            <a:endParaRPr lang="en-US" altLang="ko-KR" sz="20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pwd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, ls –al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사용자 설정 및 파일 위치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윈도우는 </a:t>
            </a:r>
            <a:r>
              <a:rPr lang="en-US" altLang="ko-KR" sz="2000" dirty="0">
                <a:sym typeface="Wingdings" panose="05000000000000000000" pitchFamily="2" charset="2"/>
              </a:rPr>
              <a:t>c:/</a:t>
            </a:r>
            <a:r>
              <a:rPr lang="ko-KR" altLang="en-US" sz="2000" dirty="0">
                <a:sym typeface="Wingdings" panose="05000000000000000000" pitchFamily="2" charset="2"/>
              </a:rPr>
              <a:t>에 사용자 폴더와 같음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cat </a:t>
            </a: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파일명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로그인 및 로그아웃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히스토리 등을 저장한다</a:t>
            </a:r>
            <a:r>
              <a:rPr lang="en-US" altLang="ko-KR" sz="1600" dirty="0">
                <a:sym typeface="Wingdings" panose="05000000000000000000" pitchFamily="2" charset="2"/>
              </a:rPr>
              <a:t>.</a:t>
            </a: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쉘</a:t>
            </a:r>
            <a:r>
              <a:rPr lang="en-US" altLang="ko-KR" sz="2400" dirty="0">
                <a:sym typeface="Wingdings" panose="05000000000000000000" pitchFamily="2" charset="2"/>
              </a:rPr>
              <a:t>(CLI)</a:t>
            </a:r>
            <a:r>
              <a:rPr lang="ko-KR" altLang="en-US" sz="2400" dirty="0">
                <a:sym typeface="Wingdings" panose="05000000000000000000" pitchFamily="2" charset="2"/>
              </a:rPr>
              <a:t>의 종류 확인하기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cat /</a:t>
            </a: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etc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/shells</a:t>
            </a:r>
          </a:p>
          <a:p>
            <a:pPr lvl="2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현재 서버에서 지원하는 쉘 목록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강력한 텍스트 기반 명령어 지원 </a:t>
            </a:r>
            <a:r>
              <a:rPr lang="en-US" altLang="ko-KR" sz="2400" dirty="0">
                <a:sym typeface="Wingdings" panose="05000000000000000000" pitchFamily="2" charset="2"/>
              </a:rPr>
              <a:t>= </a:t>
            </a:r>
            <a:r>
              <a:rPr lang="ko-KR" altLang="en-US" sz="2400" b="1" dirty="0">
                <a:sym typeface="Wingdings" panose="05000000000000000000" pitchFamily="2" charset="2"/>
              </a:rPr>
              <a:t>쉘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쉘 스크립트 프로그래밍 가능</a:t>
            </a:r>
            <a:r>
              <a:rPr lang="en-US" altLang="ko-KR" sz="2000" dirty="0"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ym typeface="Wingdings" panose="05000000000000000000" pitchFamily="2" charset="2"/>
              </a:rPr>
              <a:t>중</a:t>
            </a:r>
            <a:r>
              <a:rPr lang="en-US" altLang="ko-KR" sz="2000" dirty="0">
                <a:sym typeface="Wingdings" panose="05000000000000000000" pitchFamily="2" charset="2"/>
              </a:rPr>
              <a:t>/</a:t>
            </a:r>
            <a:r>
              <a:rPr lang="ko-KR" altLang="en-US" sz="2000" dirty="0">
                <a:sym typeface="Wingdings" panose="05000000000000000000" pitchFamily="2" charset="2"/>
              </a:rPr>
              <a:t>후반 파트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4D5F8-D125-0D9E-5AE1-AA4A64BA7B9B}"/>
              </a:ext>
            </a:extLst>
          </p:cNvPr>
          <p:cNvSpPr txBox="1"/>
          <p:nvPr/>
        </p:nvSpPr>
        <p:spPr>
          <a:xfrm>
            <a:off x="6697525" y="4197549"/>
            <a:ext cx="4590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파일 내부 모든 필드는 구분되며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의미가 있다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933438-77BA-D646-5ECB-AAC2B7E75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01" b="33283"/>
          <a:stretch/>
        </p:blipFill>
        <p:spPr>
          <a:xfrm>
            <a:off x="6941168" y="1393942"/>
            <a:ext cx="5036867" cy="332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B1516C-DADA-C260-7B79-A8C96217C6E1}"/>
              </a:ext>
            </a:extLst>
          </p:cNvPr>
          <p:cNvSpPr txBox="1"/>
          <p:nvPr/>
        </p:nvSpPr>
        <p:spPr>
          <a:xfrm>
            <a:off x="7164516" y="2822319"/>
            <a:ext cx="45901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사용자 홈 디렉토리 파일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기본 </a:t>
            </a:r>
            <a:r>
              <a:rPr lang="en-US" altLang="ko-KR" sz="2000" b="1" dirty="0">
                <a:solidFill>
                  <a:schemeClr val="bg1"/>
                </a:solidFill>
                <a:sym typeface="Wingdings" panose="05000000000000000000" pitchFamily="2" charset="2"/>
              </a:rPr>
              <a:t>bash </a:t>
            </a:r>
            <a:r>
              <a:rPr lang="ko-KR" alt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쉘 사용</a:t>
            </a:r>
            <a:endParaRPr lang="en-US" altLang="ko-KR" sz="1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2050" name="Picture 2" descr="리눅스 쉘의 종류와 bash 쉘 기능">
            <a:extLst>
              <a:ext uri="{FF2B5EF4-FFF2-40B4-BE49-F238E27FC236}">
                <a16:creationId xmlns:a16="http://schemas.microsoft.com/office/drawing/2014/main" id="{5C41B821-1786-61E4-AFDA-7D37541A2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67" y="4821188"/>
            <a:ext cx="5036867" cy="1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1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커맨드라인 인터페이스, 셸, 터미널이란? | 44BITS">
            <a:extLst>
              <a:ext uri="{FF2B5EF4-FFF2-40B4-BE49-F238E27FC236}">
                <a16:creationId xmlns:a16="http://schemas.microsoft.com/office/drawing/2014/main" id="{A65F888F-B6F4-DA41-E951-D058F2B0D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 b="25057"/>
          <a:stretch/>
        </p:blipFill>
        <p:spPr bwMode="auto">
          <a:xfrm>
            <a:off x="0" y="3663862"/>
            <a:ext cx="12192000" cy="31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커널과 쉘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커널 </a:t>
            </a:r>
            <a:r>
              <a:rPr lang="en-US" altLang="ko-KR" sz="2400" dirty="0">
                <a:sym typeface="Wingdings" panose="05000000000000000000" pitchFamily="2" charset="2"/>
              </a:rPr>
              <a:t>= </a:t>
            </a:r>
            <a:r>
              <a:rPr lang="ko-KR" altLang="en-US" sz="2400" dirty="0">
                <a:sym typeface="Wingdings" panose="05000000000000000000" pitchFamily="2" charset="2"/>
              </a:rPr>
              <a:t>운영체제 핵심으로 대부분 시스템 자원 관리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H/W</a:t>
            </a:r>
            <a:r>
              <a:rPr lang="ko-KR" altLang="en-US" sz="2000" dirty="0">
                <a:sym typeface="Wingdings" panose="05000000000000000000" pitchFamily="2" charset="2"/>
              </a:rPr>
              <a:t>를 제외한 </a:t>
            </a:r>
            <a:r>
              <a:rPr lang="en-US" altLang="ko-KR" sz="2000" dirty="0">
                <a:sym typeface="Wingdings" panose="05000000000000000000" pitchFamily="2" charset="2"/>
              </a:rPr>
              <a:t>OS </a:t>
            </a:r>
            <a:r>
              <a:rPr lang="ko-KR" altLang="en-US" sz="2000" dirty="0">
                <a:sym typeface="Wingdings" panose="05000000000000000000" pitchFamily="2" charset="2"/>
              </a:rPr>
              <a:t>주요 관리 </a:t>
            </a:r>
            <a:r>
              <a:rPr lang="en-US" altLang="ko-KR" sz="2000" dirty="0">
                <a:sym typeface="Wingdings" panose="05000000000000000000" pitchFamily="2" charset="2"/>
              </a:rPr>
              <a:t>S/W</a:t>
            </a:r>
            <a:r>
              <a:rPr lang="ko-KR" altLang="en-US" sz="2000" dirty="0">
                <a:sym typeface="Wingdings" panose="05000000000000000000" pitchFamily="2" charset="2"/>
              </a:rPr>
              <a:t>를 커널로 정의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프로세스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메모리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파일시스템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하드웨어 드라이버 등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쉘은 </a:t>
            </a:r>
            <a:r>
              <a:rPr lang="en-US" altLang="ko-KR" sz="2400" dirty="0">
                <a:sym typeface="Wingdings" panose="05000000000000000000" pitchFamily="2" charset="2"/>
              </a:rPr>
              <a:t>CLI</a:t>
            </a:r>
            <a:r>
              <a:rPr lang="ko-KR" altLang="en-US" sz="2400" dirty="0">
                <a:sym typeface="Wingdings" panose="05000000000000000000" pitchFamily="2" charset="2"/>
              </a:rPr>
              <a:t>를 좀 더 확장하여 구현된 프로그램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컴퓨터에 필요한 다양한 명령어 지원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139CF2-9567-AB02-8158-7A674DAF5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2"/>
          <a:stretch/>
        </p:blipFill>
        <p:spPr bwMode="auto">
          <a:xfrm>
            <a:off x="8855901" y="194705"/>
            <a:ext cx="2674307" cy="333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421F9F-8BC7-D3EB-4393-4C24FB1FD432}"/>
              </a:ext>
            </a:extLst>
          </p:cNvPr>
          <p:cNvSpPr txBox="1"/>
          <p:nvPr/>
        </p:nvSpPr>
        <p:spPr>
          <a:xfrm>
            <a:off x="7183306" y="5260930"/>
            <a:ext cx="4590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쉘을 통해 명령 수행</a:t>
            </a:r>
            <a:endParaRPr lang="en-US" altLang="ko-KR" sz="14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059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B63551-0423-0556-7EC0-04DBA8458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58" y="2269311"/>
            <a:ext cx="5733552" cy="43001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사용자 패스워드 확인 </a:t>
            </a:r>
            <a:r>
              <a:rPr lang="en-US" altLang="ko-KR" dirty="0"/>
              <a:t>– WHY?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사용자</a:t>
            </a:r>
            <a:r>
              <a:rPr lang="en-US" altLang="ko-KR" sz="2400" dirty="0"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ym typeface="Wingdings" panose="05000000000000000000" pitchFamily="2" charset="2"/>
              </a:rPr>
              <a:t>계정</a:t>
            </a:r>
            <a:r>
              <a:rPr lang="en-US" altLang="ko-KR" sz="2400" dirty="0"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sym typeface="Wingdings" panose="05000000000000000000" pitchFamily="2" charset="2"/>
              </a:rPr>
              <a:t>의 패스워드는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현재 </a:t>
            </a:r>
            <a:r>
              <a:rPr lang="en-US" altLang="ko-KR" sz="2000" dirty="0">
                <a:sym typeface="Wingdings" panose="05000000000000000000" pitchFamily="2" charset="2"/>
              </a:rPr>
              <a:t>guest </a:t>
            </a:r>
            <a:r>
              <a:rPr lang="ko-KR" altLang="en-US" sz="2000" dirty="0">
                <a:sym typeface="Wingdings" panose="05000000000000000000" pitchFamily="2" charset="2"/>
              </a:rPr>
              <a:t>패스워드는 </a:t>
            </a:r>
            <a:r>
              <a:rPr lang="en-US" altLang="ko-KR" sz="2000" dirty="0">
                <a:sym typeface="Wingdings" panose="05000000000000000000" pitchFamily="2" charset="2"/>
              </a:rPr>
              <a:t>123123</a:t>
            </a:r>
            <a:r>
              <a:rPr lang="ko-KR" altLang="en-US" sz="2000" dirty="0">
                <a:sym typeface="Wingdings" panose="05000000000000000000" pitchFamily="2" charset="2"/>
              </a:rPr>
              <a:t>이다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파일을 직접 열어보자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sudo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 cat /</a:t>
            </a: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etc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/shadow 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sz="1600" dirty="0">
                <a:sym typeface="Wingdings" panose="05000000000000000000" pitchFamily="2" charset="2"/>
              </a:rPr>
              <a:t>shadow</a:t>
            </a:r>
            <a:r>
              <a:rPr lang="ko-KR" altLang="en-US" sz="1600" dirty="0">
                <a:sym typeface="Wingdings" panose="05000000000000000000" pitchFamily="2" charset="2"/>
              </a:rPr>
              <a:t>는 관리자만 열수 있음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패스워드 여부는 어떻게 확인하나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활성화된 사용자 </a:t>
            </a:r>
            <a:r>
              <a:rPr lang="en-US" altLang="ko-KR" sz="2000" dirty="0">
                <a:sym typeface="Wingdings" panose="05000000000000000000" pitchFamily="2" charset="2"/>
              </a:rPr>
              <a:t>root, guest </a:t>
            </a:r>
            <a:r>
              <a:rPr lang="ko-KR" altLang="en-US" sz="2000" dirty="0">
                <a:sym typeface="Wingdings" panose="05000000000000000000" pitchFamily="2" charset="2"/>
              </a:rPr>
              <a:t>확인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2400" dirty="0">
                <a:sym typeface="Wingdings" panose="05000000000000000000" pitchFamily="2" charset="2"/>
              </a:rPr>
              <a:t>guest</a:t>
            </a:r>
            <a:r>
              <a:rPr lang="ko-KR" altLang="en-US" sz="2400" dirty="0">
                <a:sym typeface="Wingdings" panose="05000000000000000000" pitchFamily="2" charset="2"/>
              </a:rPr>
              <a:t>의 패스워드를 확인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$6</a:t>
            </a:r>
            <a:r>
              <a:rPr lang="ko-KR" altLang="en-US" sz="2000" dirty="0">
                <a:sym typeface="Wingdings" panose="05000000000000000000" pitchFamily="2" charset="2"/>
              </a:rPr>
              <a:t>로 시작한다</a:t>
            </a:r>
            <a:r>
              <a:rPr lang="en-US" altLang="ko-KR" sz="2000" dirty="0">
                <a:sym typeface="Wingdings" panose="05000000000000000000" pitchFamily="2" charset="2"/>
              </a:rPr>
              <a:t>. </a:t>
            </a:r>
            <a:r>
              <a:rPr lang="ko-KR" altLang="en-US" sz="2000" dirty="0">
                <a:sym typeface="Wingdings" panose="05000000000000000000" pitchFamily="2" charset="2"/>
              </a:rPr>
              <a:t>암호화 되어 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sz="1200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4D5F8-D125-0D9E-5AE1-AA4A64BA7B9B}"/>
              </a:ext>
            </a:extLst>
          </p:cNvPr>
          <p:cNvSpPr txBox="1"/>
          <p:nvPr/>
        </p:nvSpPr>
        <p:spPr>
          <a:xfrm>
            <a:off x="6763633" y="3634563"/>
            <a:ext cx="45901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계정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패스워드 파일이 분리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6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번은 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SHA512 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알고리즘을 의미한다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pPr algn="ctr">
              <a:defRPr/>
            </a:pP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마지막 변경은 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UTC</a:t>
            </a:r>
          </a:p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1970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년 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월 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일 기준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, 19407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일</a:t>
            </a: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1564BB-84BD-E55A-E0D0-2BCB31D22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435000"/>
              </p:ext>
            </p:extLst>
          </p:nvPr>
        </p:nvGraphicFramePr>
        <p:xfrm>
          <a:off x="6225359" y="1886883"/>
          <a:ext cx="5733551" cy="3149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90445">
                  <a:extLst>
                    <a:ext uri="{9D8B030D-6E8A-4147-A177-3AD203B41FA5}">
                      <a16:colId xmlns:a16="http://schemas.microsoft.com/office/drawing/2014/main" val="1404258263"/>
                    </a:ext>
                  </a:extLst>
                </a:gridCol>
                <a:gridCol w="5143106">
                  <a:extLst>
                    <a:ext uri="{9D8B030D-6E8A-4147-A177-3AD203B41FA5}">
                      <a16:colId xmlns:a16="http://schemas.microsoft.com/office/drawing/2014/main" val="2299401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User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해시아이디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랜덤값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</a:rPr>
                        <a:t>암호문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</a:rPr>
                        <a:t>마지막 변경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</a:rPr>
                        <a:t>최소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</a:rPr>
                        <a:t>최대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effectLst/>
                        </a:rPr>
                        <a:t>등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21403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45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관리자 패스워드는 왜 없을까</a:t>
            </a:r>
            <a:r>
              <a:rPr lang="en-US" altLang="ko-KR" dirty="0"/>
              <a:t>?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현재 관리자 </a:t>
            </a:r>
            <a:r>
              <a:rPr lang="en-US" altLang="ko-KR" sz="2400" dirty="0">
                <a:sym typeface="Wingdings" panose="05000000000000000000" pitchFamily="2" charset="2"/>
              </a:rPr>
              <a:t>root</a:t>
            </a:r>
            <a:r>
              <a:rPr lang="ko-KR" altLang="en-US" sz="2400" dirty="0">
                <a:sym typeface="Wingdings" panose="05000000000000000000" pitchFamily="2" charset="2"/>
              </a:rPr>
              <a:t>의 패스워드가 없다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  <a:endParaRPr lang="en-US" altLang="ko-KR" sz="8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다시 </a:t>
            </a:r>
            <a:r>
              <a:rPr lang="en-US" altLang="ko-KR" sz="2000" dirty="0">
                <a:sym typeface="Wingdings" panose="05000000000000000000" pitchFamily="2" charset="2"/>
              </a:rPr>
              <a:t>root </a:t>
            </a:r>
            <a:r>
              <a:rPr lang="ko-KR" altLang="en-US" sz="2000" dirty="0">
                <a:sym typeface="Wingdings" panose="05000000000000000000" pitchFamily="2" charset="2"/>
              </a:rPr>
              <a:t>패스워드를 확인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모든 실행은 기본 일반사용자 </a:t>
            </a:r>
            <a:r>
              <a:rPr lang="en-US" altLang="ko-KR" sz="2400" dirty="0">
                <a:sym typeface="Wingdings" panose="05000000000000000000" pitchFamily="2" charset="2"/>
              </a:rPr>
              <a:t>guest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권한을 필요 할 때만 </a:t>
            </a:r>
            <a:r>
              <a:rPr lang="en-US" altLang="ko-KR" sz="2000" dirty="0">
                <a:sym typeface="Wingdings" panose="05000000000000000000" pitchFamily="2" charset="2"/>
              </a:rPr>
              <a:t>root</a:t>
            </a:r>
            <a:r>
              <a:rPr lang="ko-KR" altLang="en-US" sz="2000" dirty="0">
                <a:sym typeface="Wingdings" panose="05000000000000000000" pitchFamily="2" charset="2"/>
              </a:rPr>
              <a:t>로 실행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2400" dirty="0">
                <a:sym typeface="Wingdings" panose="05000000000000000000" pitchFamily="2" charset="2"/>
              </a:rPr>
              <a:t>shadow </a:t>
            </a:r>
            <a:r>
              <a:rPr lang="ko-KR" altLang="en-US" sz="2400" dirty="0">
                <a:sym typeface="Wingdings" panose="05000000000000000000" pitchFamily="2" charset="2"/>
              </a:rPr>
              <a:t>등 관리자 파일 열기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b="1" dirty="0" err="1">
                <a:sym typeface="Wingdings" panose="05000000000000000000" pitchFamily="2" charset="2"/>
              </a:rPr>
              <a:t>sudo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명령어를 통해 일시적 권한 상승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즉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민감한 </a:t>
            </a:r>
            <a:r>
              <a:rPr lang="ko-KR" altLang="en-US" sz="2400" b="1" dirty="0">
                <a:sym typeface="Wingdings" panose="05000000000000000000" pitchFamily="2" charset="2"/>
              </a:rPr>
              <a:t>보안</a:t>
            </a:r>
            <a:r>
              <a:rPr lang="ko-KR" altLang="en-US" sz="2400" dirty="0">
                <a:sym typeface="Wingdings" panose="05000000000000000000" pitchFamily="2" charset="2"/>
              </a:rPr>
              <a:t> 때문이다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  <a:r>
              <a:rPr lang="en-US" altLang="ko-KR" sz="2000" dirty="0">
                <a:sym typeface="Wingdings" panose="05000000000000000000" pitchFamily="2" charset="2"/>
              </a:rPr>
              <a:t>	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대부분 시스템 파일은 </a:t>
            </a:r>
            <a:r>
              <a:rPr lang="en-US" altLang="ko-KR" sz="2000" dirty="0" err="1">
                <a:sym typeface="Wingdings" panose="05000000000000000000" pitchFamily="2" charset="2"/>
              </a:rPr>
              <a:t>sudo</a:t>
            </a:r>
            <a:r>
              <a:rPr lang="ko-KR" altLang="en-US" sz="2000" dirty="0">
                <a:sym typeface="Wingdings" panose="05000000000000000000" pitchFamily="2" charset="2"/>
              </a:rPr>
              <a:t>를 사용한다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특정 접근은 </a:t>
            </a:r>
            <a:r>
              <a:rPr lang="en-US" altLang="ko-KR" sz="2000" dirty="0" err="1">
                <a:sym typeface="Wingdings" panose="05000000000000000000" pitchFamily="2" charset="2"/>
              </a:rPr>
              <a:t>sudo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명령어도 수행이 안됨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400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4D5F8-D125-0D9E-5AE1-AA4A64BA7B9B}"/>
              </a:ext>
            </a:extLst>
          </p:cNvPr>
          <p:cNvSpPr txBox="1"/>
          <p:nvPr/>
        </p:nvSpPr>
        <p:spPr>
          <a:xfrm>
            <a:off x="6662033" y="4090514"/>
            <a:ext cx="45901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계정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패스워드 파일이 분리</a:t>
            </a:r>
            <a:endParaRPr lang="en-US" altLang="ko-KR" sz="24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6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번은 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SHA512 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알고리즘을 의미한다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CD48B-EF7B-4DC4-AA30-5B7471B94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/>
          <a:stretch/>
        </p:blipFill>
        <p:spPr bwMode="auto">
          <a:xfrm>
            <a:off x="7306659" y="1496168"/>
            <a:ext cx="3835024" cy="216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do 취약점 분석 및 대응방안 part.1 - Security &amp; Intelligence 이글루코퍼레이션">
            <a:extLst>
              <a:ext uri="{FF2B5EF4-FFF2-40B4-BE49-F238E27FC236}">
                <a16:creationId xmlns:a16="http://schemas.microsoft.com/office/drawing/2014/main" id="{2C8CB85B-4681-C4EA-DC26-555D8149B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99" y="3542325"/>
            <a:ext cx="5473749" cy="30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D3AEAC-5807-BE06-706F-CE2FD8111A6E}"/>
              </a:ext>
            </a:extLst>
          </p:cNvPr>
          <p:cNvSpPr txBox="1"/>
          <p:nvPr/>
        </p:nvSpPr>
        <p:spPr>
          <a:xfrm>
            <a:off x="7102300" y="4787325"/>
            <a:ext cx="4590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ym typeface="Wingdings" panose="05000000000000000000" pitchFamily="2" charset="2"/>
              </a:rPr>
              <a:t>관리자 모드로 잠시 전환된다</a:t>
            </a:r>
            <a:r>
              <a:rPr lang="en-US" altLang="ko-KR" sz="2400" b="1" dirty="0">
                <a:sym typeface="Wingdings" panose="05000000000000000000" pitchFamily="2" charset="2"/>
              </a:rPr>
              <a:t>.</a:t>
            </a:r>
            <a:endParaRPr lang="en-US" altLang="ko-KR" sz="16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118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537B2ACD-5748-C1F4-AC39-244826EF2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7"/>
          <a:stretch/>
        </p:blipFill>
        <p:spPr>
          <a:xfrm>
            <a:off x="7265096" y="1629602"/>
            <a:ext cx="4850616" cy="1746319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0B6310-4BA4-D31E-F1F8-AB82BD79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패스워드 지정하기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05ACFD2-C256-5EF2-D4B3-F88FE8966918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192966" cy="47438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직접 관리자 패스워드를 지정한다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sudo</a:t>
            </a: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passwd root</a:t>
            </a:r>
          </a:p>
          <a:p>
            <a:pPr lvl="1">
              <a:defRPr/>
            </a:pPr>
            <a:r>
              <a:rPr lang="en-US" altLang="ko-KR" sz="1800" dirty="0">
                <a:sym typeface="Wingdings" panose="05000000000000000000" pitchFamily="2" charset="2"/>
              </a:rPr>
              <a:t>guest</a:t>
            </a:r>
            <a:r>
              <a:rPr lang="ko-KR" altLang="en-US" sz="1800" dirty="0">
                <a:sym typeface="Wingdings" panose="05000000000000000000" pitchFamily="2" charset="2"/>
              </a:rPr>
              <a:t>의 패스워드 묻는다</a:t>
            </a:r>
            <a:r>
              <a:rPr lang="en-US" altLang="ko-KR" sz="1800" dirty="0">
                <a:sym typeface="Wingdings" panose="05000000000000000000" pitchFamily="2" charset="2"/>
              </a:rPr>
              <a:t>. 2</a:t>
            </a:r>
            <a:r>
              <a:rPr lang="ko-KR" altLang="en-US" sz="1800" dirty="0">
                <a:sym typeface="Wingdings" panose="05000000000000000000" pitchFamily="2" charset="2"/>
              </a:rPr>
              <a:t>번 동일 패스워드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사용자를 전환해보자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su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 root</a:t>
            </a:r>
          </a:p>
          <a:p>
            <a:pPr lvl="1">
              <a:defRPr/>
            </a:pP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su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 guest</a:t>
            </a:r>
          </a:p>
          <a:p>
            <a:pPr lvl="1">
              <a:defRPr/>
            </a:pPr>
            <a:endParaRPr lang="en-US" altLang="ko-KR" sz="16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2400" dirty="0">
                <a:sym typeface="Wingdings" panose="05000000000000000000" pitchFamily="2" charset="2"/>
              </a:rPr>
              <a:t>root </a:t>
            </a:r>
            <a:r>
              <a:rPr lang="ko-KR" altLang="en-US" sz="2400" dirty="0">
                <a:sym typeface="Wingdings" panose="05000000000000000000" pitchFamily="2" charset="2"/>
              </a:rPr>
              <a:t>계정으로 전환 후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cat /</a:t>
            </a: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etc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/shadow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암호화된 </a:t>
            </a:r>
            <a:r>
              <a:rPr lang="ko-KR" altLang="en-US" sz="2000" dirty="0" err="1">
                <a:sym typeface="Wingdings" panose="05000000000000000000" pitchFamily="2" charset="2"/>
              </a:rPr>
              <a:t>해시값이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 err="1">
                <a:sym typeface="Wingdings" panose="05000000000000000000" pitchFamily="2" charset="2"/>
              </a:rPr>
              <a:t>추가됬다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200" dirty="0">
                <a:sym typeface="Wingdings" panose="05000000000000000000" pitchFamily="2" charset="2"/>
              </a:rPr>
              <a:t>앞서 파일 </a:t>
            </a:r>
            <a:r>
              <a:rPr lang="ko-KR" altLang="en-US" sz="2200" dirty="0" err="1">
                <a:sym typeface="Wingdings" panose="05000000000000000000" pitchFamily="2" charset="2"/>
              </a:rPr>
              <a:t>열때</a:t>
            </a:r>
            <a:r>
              <a:rPr lang="ko-KR" altLang="en-US" sz="2200" dirty="0">
                <a:sym typeface="Wingdings" panose="05000000000000000000" pitchFamily="2" charset="2"/>
              </a:rPr>
              <a:t> 차이점</a:t>
            </a:r>
            <a:r>
              <a:rPr lang="en-US" altLang="ko-KR" sz="2200" dirty="0">
                <a:sym typeface="Wingdings" panose="05000000000000000000" pitchFamily="2" charset="2"/>
              </a:rPr>
              <a:t>? </a:t>
            </a:r>
          </a:p>
          <a:p>
            <a:pPr lvl="1">
              <a:defRPr/>
            </a:pPr>
            <a:r>
              <a:rPr lang="ko-KR" altLang="en-US" sz="1800" dirty="0">
                <a:sym typeface="Wingdings" panose="05000000000000000000" pitchFamily="2" charset="2"/>
              </a:rPr>
              <a:t>사용자 파일 오픈</a:t>
            </a:r>
            <a:r>
              <a:rPr lang="en-US" altLang="ko-KR" sz="1800" dirty="0"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ym typeface="Wingdings" panose="05000000000000000000" pitchFamily="2" charset="2"/>
              </a:rPr>
              <a:t>임시 권한</a:t>
            </a:r>
            <a:r>
              <a:rPr lang="en-US" altLang="ko-KR" sz="1800" dirty="0">
                <a:sym typeface="Wingdings" panose="05000000000000000000" pitchFamily="2" charset="2"/>
              </a:rPr>
              <a:t>) VS </a:t>
            </a:r>
            <a:r>
              <a:rPr lang="ko-KR" altLang="en-US" sz="1800" dirty="0">
                <a:sym typeface="Wingdings" panose="05000000000000000000" pitchFamily="2" charset="2"/>
              </a:rPr>
              <a:t>관리자로 파일 오픈</a:t>
            </a:r>
            <a:r>
              <a:rPr lang="en-US" altLang="ko-KR" sz="1800" dirty="0">
                <a:sym typeface="Wingdings" panose="05000000000000000000" pitchFamily="2" charset="2"/>
              </a:rPr>
              <a:t> </a:t>
            </a:r>
          </a:p>
          <a:p>
            <a:pPr lvl="1">
              <a:defRPr/>
            </a:pPr>
            <a:endParaRPr lang="en-US" altLang="ko-KR" sz="2000" dirty="0">
              <a:highlight>
                <a:srgbClr val="FFFF00"/>
              </a:highlight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ACAFF-AD83-A408-BDBF-24B5F3AABFBA}"/>
              </a:ext>
            </a:extLst>
          </p:cNvPr>
          <p:cNvSpPr txBox="1"/>
          <p:nvPr/>
        </p:nvSpPr>
        <p:spPr>
          <a:xfrm>
            <a:off x="7525545" y="2785888"/>
            <a:ext cx="45901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 err="1">
                <a:solidFill>
                  <a:schemeClr val="bg1"/>
                </a:solidFill>
                <a:sym typeface="Wingdings" panose="05000000000000000000" pitchFamily="2" charset="2"/>
              </a:rPr>
              <a:t>sudo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는 권한 전환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  <a:sym typeface="Wingdings" panose="05000000000000000000" pitchFamily="2" charset="2"/>
              </a:rPr>
              <a:t>su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는 사용자 전환</a:t>
            </a: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9025BE-C7DF-1579-B14F-ACEABE58E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32" y="3510857"/>
            <a:ext cx="4111580" cy="30836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B9C34-19CE-3893-62E4-4D9EB95F8682}"/>
              </a:ext>
            </a:extLst>
          </p:cNvPr>
          <p:cNvSpPr txBox="1"/>
          <p:nvPr/>
        </p:nvSpPr>
        <p:spPr>
          <a:xfrm>
            <a:off x="8004132" y="4946628"/>
            <a:ext cx="3917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root 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계정에 패스워드가 </a:t>
            </a:r>
            <a:r>
              <a:rPr lang="ko-KR" altLang="en-US" sz="1600" b="1" dirty="0" err="1">
                <a:solidFill>
                  <a:schemeClr val="bg1"/>
                </a:solidFill>
                <a:sym typeface="Wingdings" panose="05000000000000000000" pitchFamily="2" charset="2"/>
              </a:rPr>
              <a:t>생성됬다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655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5736061-34E3-E1B5-AB8D-7CB8DD7ED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74" y="2868459"/>
            <a:ext cx="5020937" cy="376570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0B6310-4BA4-D31E-F1F8-AB82BD79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임시 사용자 생성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05ACFD2-C256-5EF2-D4B3-F88FE8966918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192966" cy="4743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임시 사용자를 생성해보자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adduser</a:t>
            </a: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guest2</a:t>
            </a:r>
          </a:p>
          <a:p>
            <a:pPr lvl="1">
              <a:defRPr/>
            </a:pPr>
            <a:r>
              <a:rPr lang="ko-KR" altLang="en-US" sz="1800" dirty="0">
                <a:sym typeface="Wingdings" panose="05000000000000000000" pitchFamily="2" charset="2"/>
              </a:rPr>
              <a:t>상용자의 패스워드 묻는다</a:t>
            </a:r>
            <a:r>
              <a:rPr lang="en-US" altLang="ko-KR" sz="1800" dirty="0">
                <a:sym typeface="Wingdings" panose="05000000000000000000" pitchFamily="2" charset="2"/>
              </a:rPr>
              <a:t>. 2</a:t>
            </a:r>
            <a:r>
              <a:rPr lang="ko-KR" altLang="en-US" sz="1800" dirty="0">
                <a:sym typeface="Wingdings" panose="05000000000000000000" pitchFamily="2" charset="2"/>
              </a:rPr>
              <a:t>번 동일 패스워드 입력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1800" dirty="0">
                <a:sym typeface="Wingdings" panose="05000000000000000000" pitchFamily="2" charset="2"/>
              </a:rPr>
              <a:t>추가 정보 입력은 </a:t>
            </a:r>
            <a:r>
              <a:rPr lang="en-US" altLang="ko-KR" sz="1800" dirty="0">
                <a:sym typeface="Wingdings" panose="05000000000000000000" pitchFamily="2" charset="2"/>
              </a:rPr>
              <a:t>enter </a:t>
            </a:r>
            <a:r>
              <a:rPr lang="ko-KR" altLang="en-US" sz="1800" dirty="0">
                <a:sym typeface="Wingdings" panose="05000000000000000000" pitchFamily="2" charset="2"/>
              </a:rPr>
              <a:t>키로 </a:t>
            </a:r>
            <a:r>
              <a:rPr lang="ko-KR" altLang="en-US" sz="1800" dirty="0" err="1">
                <a:sym typeface="Wingdings" panose="05000000000000000000" pitchFamily="2" charset="2"/>
              </a:rPr>
              <a:t>스킵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사용자를 전환해보자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su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 guest2</a:t>
            </a:r>
          </a:p>
          <a:p>
            <a:pPr lvl="1">
              <a:defRPr/>
            </a:pPr>
            <a:endParaRPr lang="en-US" altLang="ko-KR" sz="16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일반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사용자는 홈 디렉터리도 생성한다</a:t>
            </a:r>
            <a:r>
              <a:rPr lang="en-US" altLang="ko-KR" sz="2400" dirty="0">
                <a:sym typeface="Wingdings" panose="05000000000000000000" pitchFamily="2" charset="2"/>
              </a:rPr>
              <a:t>. </a:t>
            </a: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cd</a:t>
            </a:r>
            <a:r>
              <a:rPr lang="ko-KR" alt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/home/guest2</a:t>
            </a: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ls -al</a:t>
            </a:r>
          </a:p>
          <a:p>
            <a:pPr lvl="1">
              <a:defRPr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200" dirty="0">
                <a:sym typeface="Wingdings" panose="05000000000000000000" pitchFamily="2" charset="2"/>
              </a:rPr>
              <a:t>잘</a:t>
            </a:r>
            <a:r>
              <a:rPr lang="en-US" altLang="ko-KR" sz="2200" dirty="0">
                <a:sym typeface="Wingdings" panose="05000000000000000000" pitchFamily="2" charset="2"/>
              </a:rPr>
              <a:t> </a:t>
            </a:r>
            <a:r>
              <a:rPr lang="ko-KR" altLang="en-US" sz="2200" dirty="0">
                <a:sym typeface="Wingdings" panose="05000000000000000000" pitchFamily="2" charset="2"/>
              </a:rPr>
              <a:t>추가 되었는지 계정정보 확인하기</a:t>
            </a:r>
            <a:r>
              <a:rPr lang="en-US" altLang="ko-KR" sz="2200" dirty="0">
                <a:sym typeface="Wingdings" panose="05000000000000000000" pitchFamily="2" charset="2"/>
              </a:rPr>
              <a:t> </a:t>
            </a: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cat /</a:t>
            </a: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etc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/passwd</a:t>
            </a: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cat /</a:t>
            </a: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etc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/shadow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B9C34-19CE-3893-62E4-4D9EB95F8682}"/>
              </a:ext>
            </a:extLst>
          </p:cNvPr>
          <p:cNvSpPr txBox="1"/>
          <p:nvPr/>
        </p:nvSpPr>
        <p:spPr>
          <a:xfrm>
            <a:off x="7734822" y="5861028"/>
            <a:ext cx="3917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guest2 </a:t>
            </a:r>
            <a:r>
              <a:rPr lang="ko-KR" altLang="en-US" sz="1600" b="1" dirty="0">
                <a:solidFill>
                  <a:schemeClr val="bg1"/>
                </a:solidFill>
                <a:sym typeface="Wingdings" panose="05000000000000000000" pitchFamily="2" charset="2"/>
              </a:rPr>
              <a:t>계정 및 패스워드는 어디서 확인</a:t>
            </a:r>
            <a:r>
              <a:rPr lang="en-US" altLang="ko-KR" sz="1600" b="1" dirty="0">
                <a:solidFill>
                  <a:schemeClr val="bg1"/>
                </a:solidFill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1447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리눅스 날짜, 시간 설정하기(date, KST 한국표준시)">
            <a:extLst>
              <a:ext uri="{FF2B5EF4-FFF2-40B4-BE49-F238E27FC236}">
                <a16:creationId xmlns:a16="http://schemas.microsoft.com/office/drawing/2014/main" id="{6F15F59E-E2BD-63A5-FA5C-52A4DF29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89" y="2270407"/>
            <a:ext cx="5846216" cy="238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4A847E-D860-0E81-9500-FCBDEB0DE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17"/>
          <a:stretch/>
        </p:blipFill>
        <p:spPr>
          <a:xfrm>
            <a:off x="6192689" y="4791182"/>
            <a:ext cx="5801784" cy="185294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80B6310-4BA4-D31E-F1F8-AB82BD79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시간을 변경하자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05ACFD2-C256-5EF2-D4B3-F88FE8966918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192966" cy="47438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400" dirty="0">
                <a:sym typeface="Wingdings" panose="05000000000000000000" pitchFamily="2" charset="2"/>
              </a:rPr>
              <a:t>UTC(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Universal Time Coordinated</a:t>
            </a:r>
            <a:r>
              <a:rPr lang="en-US" altLang="ko-KR" sz="2200" b="0" i="0" dirty="0">
                <a:solidFill>
                  <a:srgbClr val="4D5156"/>
                </a:solidFill>
                <a:effectLst/>
                <a:latin typeface="Apple SD Gothic Neo"/>
              </a:rPr>
              <a:t>)</a:t>
            </a:r>
            <a:r>
              <a:rPr lang="ko-KR" altLang="en-US" sz="2400" dirty="0">
                <a:sym typeface="Wingdings" panose="05000000000000000000" pitchFamily="2" charset="2"/>
              </a:rPr>
              <a:t> 시간은 세계협정 시간이다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date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2400" dirty="0">
                <a:sym typeface="Wingdings" panose="05000000000000000000" pitchFamily="2" charset="2"/>
              </a:rPr>
              <a:t>KST(</a:t>
            </a:r>
            <a:r>
              <a:rPr lang="en-US" altLang="ko-KR" sz="1600" b="0" i="0" dirty="0">
                <a:solidFill>
                  <a:srgbClr val="4D5156"/>
                </a:solidFill>
                <a:effectLst/>
                <a:latin typeface="Apple SD Gothic Neo"/>
              </a:rPr>
              <a:t>Korean Standard Time</a:t>
            </a:r>
            <a:r>
              <a:rPr lang="en-US" altLang="ko-KR" sz="2400" b="0" i="0" dirty="0">
                <a:solidFill>
                  <a:srgbClr val="4D5156"/>
                </a:solidFill>
                <a:effectLst/>
                <a:latin typeface="Apple SD Gothic Neo"/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sym typeface="Wingdings" panose="05000000000000000000" pitchFamily="2" charset="2"/>
              </a:rPr>
              <a:t> 시간으로 수정하자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한국 시간이 알아보기 쉽다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명령어로 파일</a:t>
            </a:r>
            <a:r>
              <a:rPr lang="en-US" altLang="ko-KR" sz="2400" dirty="0"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ym typeface="Wingdings" panose="05000000000000000000" pitchFamily="2" charset="2"/>
              </a:rPr>
              <a:t>연결</a:t>
            </a:r>
            <a:r>
              <a:rPr lang="en-US" altLang="ko-KR" sz="2400" dirty="0">
                <a:sym typeface="Wingdings" panose="05000000000000000000" pitchFamily="2" charset="2"/>
              </a:rPr>
              <a:t>) </a:t>
            </a:r>
            <a:r>
              <a:rPr lang="ko-KR" altLang="en-US" sz="2400" dirty="0">
                <a:sym typeface="Wingdings" panose="05000000000000000000" pitchFamily="2" charset="2"/>
              </a:rPr>
              <a:t>링크 걸기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 err="1">
                <a:highlight>
                  <a:srgbClr val="FFFF00"/>
                </a:highlight>
              </a:rPr>
              <a:t>sudo</a:t>
            </a:r>
            <a:r>
              <a:rPr lang="en-US" altLang="ko-KR" sz="2000" dirty="0">
                <a:highlight>
                  <a:srgbClr val="FFFF00"/>
                </a:highlight>
              </a:rPr>
              <a:t> ln -sf /</a:t>
            </a:r>
            <a:r>
              <a:rPr lang="en-US" altLang="ko-KR" sz="2000" dirty="0" err="1">
                <a:highlight>
                  <a:srgbClr val="FFFF00"/>
                </a:highlight>
              </a:rPr>
              <a:t>usr</a:t>
            </a:r>
            <a:r>
              <a:rPr lang="en-US" altLang="ko-KR" sz="2000" dirty="0">
                <a:highlight>
                  <a:srgbClr val="FFFF00"/>
                </a:highlight>
              </a:rPr>
              <a:t>/share/</a:t>
            </a:r>
            <a:r>
              <a:rPr lang="en-US" altLang="ko-KR" sz="2000" dirty="0" err="1">
                <a:highlight>
                  <a:srgbClr val="FFFF00"/>
                </a:highlight>
              </a:rPr>
              <a:t>zoneinfo</a:t>
            </a:r>
            <a:r>
              <a:rPr lang="en-US" altLang="ko-KR" sz="2000" dirty="0">
                <a:highlight>
                  <a:srgbClr val="FFFF00"/>
                </a:highlight>
              </a:rPr>
              <a:t>/Asia/Seoul /</a:t>
            </a:r>
            <a:r>
              <a:rPr lang="en-US" altLang="ko-KR" sz="2000" dirty="0" err="1">
                <a:highlight>
                  <a:srgbClr val="FFFF00"/>
                </a:highlight>
              </a:rPr>
              <a:t>etc</a:t>
            </a:r>
            <a:r>
              <a:rPr lang="en-US" altLang="ko-KR" sz="2000" dirty="0">
                <a:highlight>
                  <a:srgbClr val="FFFF00"/>
                </a:highlight>
              </a:rPr>
              <a:t>/</a:t>
            </a:r>
            <a:r>
              <a:rPr lang="en-US" altLang="ko-KR" sz="2000" dirty="0" err="1">
                <a:highlight>
                  <a:srgbClr val="FFFF00"/>
                </a:highlight>
              </a:rPr>
              <a:t>localtime</a:t>
            </a:r>
            <a:endParaRPr lang="en-US" altLang="ko-KR" sz="20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date</a:t>
            </a:r>
          </a:p>
          <a:p>
            <a:pPr lvl="1">
              <a:defRPr/>
            </a:pPr>
            <a:endParaRPr lang="en-US" altLang="ko-KR" sz="20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지원되는 국가 표준 시간 참고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cd </a:t>
            </a:r>
            <a:r>
              <a:rPr lang="en-US" altLang="ko-KR" sz="2000" dirty="0" err="1">
                <a:highlight>
                  <a:srgbClr val="FFFF00"/>
                </a:highlight>
              </a:rPr>
              <a:t>usr</a:t>
            </a:r>
            <a:r>
              <a:rPr lang="en-US" altLang="ko-KR" sz="2000" dirty="0">
                <a:highlight>
                  <a:srgbClr val="FFFF00"/>
                </a:highlight>
              </a:rPr>
              <a:t>/share/</a:t>
            </a:r>
            <a:r>
              <a:rPr lang="en-US" altLang="ko-KR" sz="2000" dirty="0" err="1">
                <a:highlight>
                  <a:srgbClr val="FFFF00"/>
                </a:highlight>
              </a:rPr>
              <a:t>zoneinfo</a:t>
            </a:r>
            <a:r>
              <a:rPr lang="en-US" altLang="ko-KR" sz="2000" dirty="0">
                <a:highlight>
                  <a:srgbClr val="FFFF00"/>
                </a:highlight>
              </a:rPr>
              <a:t>/Asia </a:t>
            </a:r>
          </a:p>
          <a:p>
            <a:pPr lvl="2">
              <a:defRPr/>
            </a:pPr>
            <a:r>
              <a:rPr lang="en-US" altLang="ko-KR" sz="1600" dirty="0">
                <a:sym typeface="Wingdings" panose="05000000000000000000" pitchFamily="2" charset="2"/>
              </a:rPr>
              <a:t>cd</a:t>
            </a:r>
            <a:r>
              <a:rPr lang="ko-KR" altLang="en-US" sz="1600" dirty="0">
                <a:sym typeface="Wingdings" panose="05000000000000000000" pitchFamily="2" charset="2"/>
              </a:rPr>
              <a:t>는 폴더 이동</a:t>
            </a:r>
            <a:r>
              <a:rPr lang="en-US" altLang="ko-KR" sz="1600" dirty="0">
                <a:sym typeface="Wingdings" panose="05000000000000000000" pitchFamily="2" charset="2"/>
              </a:rPr>
              <a:t>(change directory)</a:t>
            </a:r>
          </a:p>
          <a:p>
            <a:pPr lvl="1">
              <a:defRPr/>
            </a:pPr>
            <a:endParaRPr lang="en-US" altLang="ko-KR" sz="2000" dirty="0">
              <a:highlight>
                <a:srgbClr val="FFFF00"/>
              </a:highlight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ACAFF-AD83-A408-BDBF-24B5F3AABFBA}"/>
              </a:ext>
            </a:extLst>
          </p:cNvPr>
          <p:cNvSpPr txBox="1"/>
          <p:nvPr/>
        </p:nvSpPr>
        <p:spPr>
          <a:xfrm>
            <a:off x="6688006" y="5425104"/>
            <a:ext cx="4590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UTC  KST </a:t>
            </a: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시간 확인</a:t>
            </a:r>
            <a:endParaRPr lang="en-US" altLang="ko-KR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6A198-7D14-2FE7-2CC7-3462C15A2227}"/>
              </a:ext>
            </a:extLst>
          </p:cNvPr>
          <p:cNvSpPr txBox="1"/>
          <p:nvPr/>
        </p:nvSpPr>
        <p:spPr>
          <a:xfrm>
            <a:off x="7217514" y="3001661"/>
            <a:ext cx="3752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ko-KR" altLang="en-US" sz="2400" b="1" dirty="0">
                <a:sym typeface="Wingdings" panose="05000000000000000000" pitchFamily="2" charset="2"/>
              </a:rPr>
              <a:t>약 </a:t>
            </a:r>
            <a:r>
              <a:rPr lang="en-US" altLang="ko-KR" sz="2400" b="1" dirty="0">
                <a:sym typeface="Wingdings" panose="05000000000000000000" pitchFamily="2" charset="2"/>
              </a:rPr>
              <a:t>9</a:t>
            </a:r>
            <a:r>
              <a:rPr lang="ko-KR" altLang="en-US" sz="2400" b="1" dirty="0">
                <a:sym typeface="Wingdings" panose="05000000000000000000" pitchFamily="2" charset="2"/>
              </a:rPr>
              <a:t>시간 정도 차이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049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서버 </a:t>
            </a:r>
            <a:r>
              <a:rPr lang="ko-KR" altLang="en-US" dirty="0" err="1"/>
              <a:t>리부팅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서버 리부팅을 해보자</a:t>
            </a:r>
            <a:r>
              <a:rPr lang="en-US" altLang="ko-KR" sz="2400" dirty="0">
                <a:sym typeface="Wingdings" panose="05000000000000000000" pitchFamily="2" charset="2"/>
              </a:rPr>
              <a:t>. </a:t>
            </a:r>
            <a:r>
              <a:rPr lang="ko-KR" altLang="en-US" sz="2400" dirty="0">
                <a:sym typeface="Wingdings" panose="05000000000000000000" pitchFamily="2" charset="2"/>
              </a:rPr>
              <a:t>패스워드 입력</a:t>
            </a:r>
            <a:r>
              <a:rPr lang="en-US" altLang="ko-KR" sz="2400" dirty="0">
                <a:sym typeface="Wingdings" panose="05000000000000000000" pitchFamily="2" charset="2"/>
              </a:rPr>
              <a:t>!</a:t>
            </a:r>
          </a:p>
          <a:p>
            <a:pPr lvl="1">
              <a:defRPr/>
            </a:pP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sudo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 reboot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또는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sudo</a:t>
            </a:r>
            <a:r>
              <a:rPr lang="en-US" altLang="ko-KR" sz="2000" dirty="0">
                <a:highlight>
                  <a:srgbClr val="FFFF00"/>
                </a:highlight>
                <a:sym typeface="Wingdings" panose="05000000000000000000" pitchFamily="2" charset="2"/>
              </a:rPr>
              <a:t> shutdown –r now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리눅스 서버 </a:t>
            </a:r>
            <a:r>
              <a:rPr lang="ko-KR" altLang="en-US" sz="2400" dirty="0" err="1">
                <a:sym typeface="Wingdings" panose="05000000000000000000" pitchFamily="2" charset="2"/>
              </a:rPr>
              <a:t>리부팅</a:t>
            </a:r>
            <a:r>
              <a:rPr lang="en-US" altLang="ko-KR" sz="2400" dirty="0">
                <a:sym typeface="Wingdings" panose="05000000000000000000" pitchFamily="2" charset="2"/>
              </a:rPr>
              <a:t>? </a:t>
            </a:r>
            <a:r>
              <a:rPr lang="ko-KR" altLang="en-US" sz="2400" dirty="0">
                <a:sym typeface="Wingdings" panose="05000000000000000000" pitchFamily="2" charset="2"/>
              </a:rPr>
              <a:t>서버 안정화 이후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개인 </a:t>
            </a:r>
            <a:r>
              <a:rPr lang="en-US" altLang="ko-KR" sz="2000" dirty="0">
                <a:sym typeface="Wingdings" panose="05000000000000000000" pitchFamily="2" charset="2"/>
              </a:rPr>
              <a:t>PC</a:t>
            </a:r>
            <a:r>
              <a:rPr lang="ko-KR" altLang="en-US" sz="2000" dirty="0">
                <a:sym typeface="Wingdings" panose="05000000000000000000" pitchFamily="2" charset="2"/>
              </a:rPr>
              <a:t>의 경우 문제가 없다</a:t>
            </a:r>
            <a:r>
              <a:rPr lang="en-US" altLang="ko-KR" sz="2000" dirty="0">
                <a:sym typeface="Wingdings" panose="05000000000000000000" pitchFamily="2" charset="2"/>
              </a:rPr>
              <a:t>. BUT </a:t>
            </a:r>
            <a:r>
              <a:rPr lang="ko-KR" altLang="en-US" sz="2000" dirty="0">
                <a:sym typeface="Wingdings" panose="05000000000000000000" pitchFamily="2" charset="2"/>
              </a:rPr>
              <a:t>게임 서버는</a:t>
            </a:r>
            <a:r>
              <a:rPr lang="en-US" altLang="ko-KR" sz="2000" dirty="0">
                <a:sym typeface="Wingdings" panose="05000000000000000000" pitchFamily="2" charset="2"/>
              </a:rPr>
              <a:t>?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서버 업데이트 패치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APP</a:t>
            </a:r>
            <a:r>
              <a:rPr lang="ko-KR" altLang="en-US" sz="2000" dirty="0">
                <a:sym typeface="Wingdings" panose="05000000000000000000" pitchFamily="2" charset="2"/>
              </a:rPr>
              <a:t> 수준 </a:t>
            </a:r>
            <a:r>
              <a:rPr lang="en-US" altLang="ko-KR" sz="2000" dirty="0"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ym typeface="Wingdings" panose="05000000000000000000" pitchFamily="2" charset="2"/>
              </a:rPr>
              <a:t>부팅 </a:t>
            </a:r>
            <a:r>
              <a:rPr lang="en-US" altLang="ko-KR" sz="2000" dirty="0">
                <a:sym typeface="Wingdings" panose="05000000000000000000" pitchFamily="2" charset="2"/>
              </a:rPr>
              <a:t>X, </a:t>
            </a:r>
            <a:r>
              <a:rPr lang="ko-KR" altLang="en-US" sz="2000" dirty="0">
                <a:sym typeface="Wingdings" panose="05000000000000000000" pitchFamily="2" charset="2"/>
              </a:rPr>
              <a:t>내부 자체 패치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SYS </a:t>
            </a:r>
            <a:r>
              <a:rPr lang="ko-KR" altLang="en-US" sz="2000" dirty="0">
                <a:sym typeface="Wingdings" panose="05000000000000000000" pitchFamily="2" charset="2"/>
              </a:rPr>
              <a:t>수준 </a:t>
            </a:r>
            <a:r>
              <a:rPr lang="en-US" altLang="ko-KR" sz="2000" dirty="0"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ym typeface="Wingdings" panose="05000000000000000000" pitchFamily="2" charset="2"/>
              </a:rPr>
              <a:t>부팅 </a:t>
            </a:r>
            <a:r>
              <a:rPr lang="en-US" altLang="ko-KR" sz="2000" dirty="0">
                <a:sym typeface="Wingdings" panose="05000000000000000000" pitchFamily="2" charset="2"/>
              </a:rPr>
              <a:t>OK, BUT</a:t>
            </a:r>
            <a:r>
              <a:rPr lang="ko-KR" altLang="en-US" sz="2000" dirty="0">
                <a:sym typeface="Wingdings" panose="05000000000000000000" pitchFamily="2" charset="2"/>
              </a:rPr>
              <a:t> 서버 점검 공지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메인 서버는 부팅하는 경우가 많지 않다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즉</a:t>
            </a:r>
            <a:r>
              <a:rPr lang="en-US" altLang="ko-KR" sz="2000" dirty="0">
                <a:sym typeface="Wingdings" panose="05000000000000000000" pitchFamily="2" charset="2"/>
              </a:rPr>
              <a:t>, 1</a:t>
            </a:r>
            <a:r>
              <a:rPr lang="ko-KR" altLang="en-US" sz="2000" dirty="0">
                <a:sym typeface="Wingdings" panose="05000000000000000000" pitchFamily="2" charset="2"/>
              </a:rPr>
              <a:t>년 </a:t>
            </a:r>
            <a:r>
              <a:rPr lang="en-US" altLang="ko-KR" sz="2000" dirty="0">
                <a:sym typeface="Wingdings" panose="05000000000000000000" pitchFamily="2" charset="2"/>
              </a:rPr>
              <a:t>365</a:t>
            </a:r>
            <a:r>
              <a:rPr lang="ko-KR" altLang="en-US" sz="2000" dirty="0">
                <a:sym typeface="Wingdings" panose="05000000000000000000" pitchFamily="2" charset="2"/>
              </a:rPr>
              <a:t>일 켜져 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예외 </a:t>
            </a:r>
            <a:r>
              <a:rPr lang="en-US" altLang="ko-KR" sz="2000" dirty="0"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ym typeface="Wingdings" panose="05000000000000000000" pitchFamily="2" charset="2"/>
              </a:rPr>
              <a:t>재난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전원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고장 등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518E0-59B2-651D-EBEB-3256C6CDA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573" y="3018684"/>
            <a:ext cx="4632255" cy="3474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70CA0-E641-0082-4CCA-6AF5140782A7}"/>
              </a:ext>
            </a:extLst>
          </p:cNvPr>
          <p:cNvSpPr txBox="1"/>
          <p:nvPr/>
        </p:nvSpPr>
        <p:spPr>
          <a:xfrm>
            <a:off x="7396619" y="4572581"/>
            <a:ext cx="43009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olidFill>
                  <a:schemeClr val="bg1"/>
                </a:solidFill>
                <a:sym typeface="Wingdings" panose="05000000000000000000" pitchFamily="2" charset="2"/>
              </a:rPr>
              <a:t>부팅 후 다시 로그인 하자</a:t>
            </a:r>
            <a:r>
              <a:rPr lang="en-US" altLang="ko-KR" sz="2400" b="1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026" name="Picture 2" descr="공시마/종로국가정보학원 공지사항 [서버 점검] 10월 11일 홈페이지 일시중단 안내">
            <a:extLst>
              <a:ext uri="{FF2B5EF4-FFF2-40B4-BE49-F238E27FC236}">
                <a16:creationId xmlns:a16="http://schemas.microsoft.com/office/drawing/2014/main" id="{41ADD13B-CDB9-C712-E1BE-D9A5FC0C9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82"/>
          <a:stretch/>
        </p:blipFill>
        <p:spPr bwMode="auto">
          <a:xfrm>
            <a:off x="8018903" y="328191"/>
            <a:ext cx="3852925" cy="24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1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VIRTUAL BOX </a:t>
            </a:r>
            <a:r>
              <a:rPr lang="ko-KR" altLang="en-US" dirty="0"/>
              <a:t>스냅샷 활용하기</a:t>
            </a:r>
            <a:r>
              <a:rPr lang="en-US" altLang="ko-KR" dirty="0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실행</a:t>
            </a:r>
            <a:r>
              <a:rPr lang="en-US" altLang="ko-KR" sz="2400" dirty="0"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ym typeface="Wingdings" panose="05000000000000000000" pitchFamily="2" charset="2"/>
              </a:rPr>
              <a:t>종료</a:t>
            </a:r>
            <a:r>
              <a:rPr lang="en-US" altLang="ko-KR" sz="2400" dirty="0"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sym typeface="Wingdings" panose="05000000000000000000" pitchFamily="2" charset="2"/>
              </a:rPr>
              <a:t> 중인 리눅스 상태를 저장한다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클라우드 서버도 이 기능을 지원한다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기존 백업</a:t>
            </a:r>
            <a:r>
              <a:rPr lang="en-US" altLang="ko-KR" sz="2000" dirty="0">
                <a:sym typeface="Wingdings" panose="05000000000000000000" pitchFamily="2" charset="2"/>
              </a:rPr>
              <a:t>/</a:t>
            </a:r>
            <a:r>
              <a:rPr lang="ko-KR" altLang="en-US" sz="2000" dirty="0">
                <a:sym typeface="Wingdings" panose="05000000000000000000" pitchFamily="2" charset="2"/>
              </a:rPr>
              <a:t>복구 방법이 아니다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관리자 메뉴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스냅샷</a:t>
            </a:r>
            <a:r>
              <a:rPr lang="en-US" altLang="ko-KR" sz="2400" dirty="0"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ym typeface="Wingdings" panose="05000000000000000000" pitchFamily="2" charset="2"/>
              </a:rPr>
              <a:t>찍기</a:t>
            </a:r>
            <a:r>
              <a:rPr lang="en-US" altLang="ko-KR" sz="2400" dirty="0">
                <a:sym typeface="Wingdings" panose="05000000000000000000" pitchFamily="2" charset="2"/>
              </a:rPr>
              <a:t>)</a:t>
            </a: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1</a:t>
            </a:r>
            <a:r>
              <a:rPr lang="ko-KR" altLang="en-US" sz="2000" dirty="0">
                <a:sym typeface="Wingdings" panose="05000000000000000000" pitchFamily="2" charset="2"/>
              </a:rPr>
              <a:t>개 스냅샷을 찍어보자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상태</a:t>
            </a:r>
            <a:r>
              <a:rPr lang="en-US" altLang="ko-KR" sz="2000" dirty="0"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ym typeface="Wingdings" panose="05000000000000000000" pitchFamily="2" charset="2"/>
              </a:rPr>
              <a:t>세션 메모리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sym typeface="Wingdings" panose="05000000000000000000" pitchFamily="2" charset="2"/>
              </a:rPr>
              <a:t>을 저장한다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언제든지 특정 상태로 복귀가 가능하다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서버가 무거운 경우 많은 용량 필요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클라우드 서비스 </a:t>
            </a:r>
            <a:r>
              <a:rPr lang="en-US" altLang="ko-KR" sz="2000" dirty="0">
                <a:sym typeface="Wingdings" panose="05000000000000000000" pitchFamily="2" charset="2"/>
              </a:rPr>
              <a:t>: </a:t>
            </a:r>
            <a:r>
              <a:rPr lang="ko-KR" altLang="en-US" sz="2000" dirty="0">
                <a:sym typeface="Wingdings" panose="05000000000000000000" pitchFamily="2" charset="2"/>
              </a:rPr>
              <a:t>횟수 및 용량에 따라 가격 산정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400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3D88B7-8D6E-58FB-89AF-BAD52F7E9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4" t="18630" r="16686" b="35525"/>
          <a:stretch/>
        </p:blipFill>
        <p:spPr>
          <a:xfrm>
            <a:off x="7305135" y="2115098"/>
            <a:ext cx="4542398" cy="20824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39DDDC-0130-B67A-2A6E-FD3BDE67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099" y="4487023"/>
            <a:ext cx="4504434" cy="20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9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서버 정상 종료하기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리눅스를 정상 종료한다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바로 종료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sz="1600" dirty="0" err="1">
                <a:highlight>
                  <a:srgbClr val="FFFF00"/>
                </a:highlight>
                <a:sym typeface="Wingdings" panose="05000000000000000000" pitchFamily="2" charset="2"/>
              </a:rPr>
              <a:t>sudo</a:t>
            </a: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 shutdown –h now</a:t>
            </a:r>
          </a:p>
          <a:p>
            <a:pPr lvl="2">
              <a:defRPr/>
            </a:pPr>
            <a:endParaRPr lang="en-US" altLang="ko-KR" sz="16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분 후에 종료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en-US" altLang="ko-KR" sz="1600" dirty="0" err="1">
                <a:highlight>
                  <a:srgbClr val="FFFF00"/>
                </a:highlight>
                <a:sym typeface="Wingdings" panose="05000000000000000000" pitchFamily="2" charset="2"/>
              </a:rPr>
              <a:t>sudo</a:t>
            </a:r>
            <a:r>
              <a:rPr lang="ko-KR" altLang="en-US" sz="1600" dirty="0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sym typeface="Wingdings" panose="05000000000000000000" pitchFamily="2" charset="2"/>
              </a:rPr>
              <a:t>shutdown –h +3 </a:t>
            </a:r>
            <a:r>
              <a:rPr lang="ko-KR" altLang="en-US" sz="1600" dirty="0">
                <a:highlight>
                  <a:srgbClr val="FFFF00"/>
                </a:highlight>
                <a:sym typeface="Wingdings" panose="05000000000000000000" pitchFamily="2" charset="2"/>
              </a:rPr>
              <a:t>메시지</a:t>
            </a:r>
            <a:endParaRPr lang="en-US" altLang="ko-KR" sz="16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1600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종료 후 과정</a:t>
            </a:r>
            <a:r>
              <a:rPr lang="en-US" altLang="ko-KR" sz="2400" dirty="0">
                <a:sym typeface="Wingdings" panose="05000000000000000000" pitchFamily="2" charset="2"/>
              </a:rPr>
              <a:t>?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내부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커널 프로세스 확인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연동된</a:t>
            </a:r>
            <a:r>
              <a:rPr lang="en-US" altLang="ko-KR" sz="2000" dirty="0">
                <a:sym typeface="Wingdings" panose="05000000000000000000" pitchFamily="2" charset="2"/>
              </a:rPr>
              <a:t>(mount)</a:t>
            </a:r>
            <a:r>
              <a:rPr lang="ko-KR" altLang="en-US" sz="2000" dirty="0">
                <a:sym typeface="Wingdings" panose="05000000000000000000" pitchFamily="2" charset="2"/>
              </a:rPr>
              <a:t> 자원 해제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 marL="457200" lvl="1" indent="0">
              <a:buNone/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4EA199-45B2-7D34-C974-9DA2DB750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5" t="48128" r="18478" b="29407"/>
          <a:stretch/>
        </p:blipFill>
        <p:spPr>
          <a:xfrm>
            <a:off x="6375749" y="4208745"/>
            <a:ext cx="5611660" cy="24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3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시장 현황 및 핵심 분야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4"/>
            <a:ext cx="7001932" cy="4743851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ko-KR" altLang="en-US" sz="2400" dirty="0"/>
              <a:t>국내서버 </a:t>
            </a:r>
            <a:r>
              <a:rPr lang="en-US" altLang="ko-KR" sz="2400" dirty="0"/>
              <a:t>OS </a:t>
            </a:r>
            <a:r>
              <a:rPr lang="ko-KR" altLang="en-US" sz="2400" dirty="0"/>
              <a:t>시장 추세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악재에도 </a:t>
            </a:r>
            <a:r>
              <a:rPr lang="en-US" altLang="ko-KR" sz="2000" dirty="0"/>
              <a:t>2026</a:t>
            </a:r>
            <a:r>
              <a:rPr lang="ko-KR" altLang="en-US" sz="2000" dirty="0"/>
              <a:t>년 까지 </a:t>
            </a:r>
            <a:r>
              <a:rPr lang="en-US" altLang="ko-KR" sz="2000" b="1" dirty="0"/>
              <a:t>CAGR 10%</a:t>
            </a:r>
          </a:p>
          <a:p>
            <a:pPr lvl="2">
              <a:defRPr/>
            </a:pPr>
            <a:r>
              <a:rPr lang="ko-KR" altLang="en-US" sz="1600" b="0" i="0" dirty="0">
                <a:solidFill>
                  <a:srgbClr val="01010F"/>
                </a:solidFill>
                <a:effectLst/>
                <a:latin typeface="Open-Sans"/>
              </a:rPr>
              <a:t>반도체 및 하드웨어 공급 부족</a:t>
            </a:r>
            <a:r>
              <a:rPr lang="en-US" altLang="ko-KR" sz="1600" b="0" i="0" dirty="0">
                <a:solidFill>
                  <a:srgbClr val="01010F"/>
                </a:solidFill>
                <a:effectLst/>
                <a:latin typeface="Open-Sans"/>
              </a:rPr>
              <a:t>, </a:t>
            </a:r>
            <a:r>
              <a:rPr lang="ko-KR" altLang="en-US" sz="1600" b="0" i="0" dirty="0">
                <a:solidFill>
                  <a:srgbClr val="01010F"/>
                </a:solidFill>
                <a:effectLst/>
                <a:latin typeface="Open-Sans"/>
              </a:rPr>
              <a:t>우크라이나</a:t>
            </a:r>
            <a:r>
              <a:rPr lang="en-US" altLang="ko-KR" sz="1600" b="0" i="0" dirty="0">
                <a:solidFill>
                  <a:srgbClr val="01010F"/>
                </a:solidFill>
                <a:effectLst/>
                <a:latin typeface="Open-Sans"/>
              </a:rPr>
              <a:t>-</a:t>
            </a:r>
            <a:r>
              <a:rPr lang="ko-KR" altLang="en-US" sz="1600" b="0" i="0" dirty="0">
                <a:solidFill>
                  <a:srgbClr val="01010F"/>
                </a:solidFill>
                <a:effectLst/>
                <a:latin typeface="Open-Sans"/>
              </a:rPr>
              <a:t>러시아 전쟁 위기</a:t>
            </a:r>
            <a:endParaRPr lang="en-US" altLang="ko-KR" sz="1600" b="0" i="0" dirty="0">
              <a:solidFill>
                <a:srgbClr val="01010F"/>
              </a:solidFill>
              <a:effectLst/>
              <a:latin typeface="Open-Sans"/>
            </a:endParaRPr>
          </a:p>
          <a:p>
            <a:pPr lvl="2">
              <a:defRPr/>
            </a:pPr>
            <a:endParaRPr lang="en-US" altLang="ko-KR" sz="1600" dirty="0">
              <a:solidFill>
                <a:srgbClr val="01010F"/>
              </a:solidFill>
              <a:latin typeface="Open-Sans"/>
            </a:endParaRPr>
          </a:p>
          <a:p>
            <a:pPr>
              <a:defRPr/>
            </a:pPr>
            <a:r>
              <a:rPr lang="en-US" altLang="ko-KR" sz="2400" b="1" i="0" dirty="0">
                <a:solidFill>
                  <a:srgbClr val="01010F"/>
                </a:solidFill>
                <a:effectLst/>
                <a:latin typeface="Open-Sans"/>
              </a:rPr>
              <a:t>AI </a:t>
            </a:r>
            <a:r>
              <a:rPr lang="ko-KR" altLang="en-US" sz="2400" b="1" i="0" dirty="0">
                <a:solidFill>
                  <a:srgbClr val="01010F"/>
                </a:solidFill>
                <a:effectLst/>
                <a:latin typeface="Open-Sans"/>
              </a:rPr>
              <a:t>및 빅데이터 활용 가속화</a:t>
            </a:r>
            <a:endParaRPr lang="en-US" altLang="ko-KR" sz="2400" b="1" i="0" dirty="0">
              <a:solidFill>
                <a:srgbClr val="01010F"/>
              </a:solidFill>
              <a:effectLst/>
              <a:latin typeface="Open-Sans"/>
            </a:endParaRPr>
          </a:p>
          <a:p>
            <a:pPr lvl="1">
              <a:defRPr/>
            </a:pPr>
            <a:r>
              <a:rPr lang="ko-KR" altLang="en-US" sz="2000" b="1" i="0" dirty="0">
                <a:solidFill>
                  <a:srgbClr val="01010F"/>
                </a:solidFill>
                <a:effectLst/>
                <a:latin typeface="Open-Sans"/>
                <a:sym typeface="Wingdings" panose="05000000000000000000" pitchFamily="2" charset="2"/>
              </a:rPr>
              <a:t>클라우드</a:t>
            </a:r>
            <a:r>
              <a:rPr lang="ko-KR" altLang="en-US" sz="2000" b="0" i="0" dirty="0">
                <a:solidFill>
                  <a:srgbClr val="01010F"/>
                </a:solidFill>
                <a:effectLst/>
                <a:latin typeface="Open-Sans"/>
                <a:sym typeface="Wingdings" panose="05000000000000000000" pitchFamily="2" charset="2"/>
              </a:rPr>
              <a:t> 전용 서버 전환 </a:t>
            </a:r>
            <a:r>
              <a:rPr lang="en-US" altLang="ko-KR" sz="2000" b="0" i="0" dirty="0">
                <a:solidFill>
                  <a:srgbClr val="01010F"/>
                </a:solidFill>
                <a:effectLst/>
                <a:latin typeface="Open-Sans"/>
                <a:sym typeface="Wingdings" panose="05000000000000000000" pitchFamily="2" charset="2"/>
              </a:rPr>
              <a:t>- </a:t>
            </a:r>
            <a:r>
              <a:rPr lang="ko-KR" altLang="en-US" sz="2000" b="0" i="0" dirty="0">
                <a:solidFill>
                  <a:srgbClr val="01010F"/>
                </a:solidFill>
                <a:effectLst/>
                <a:latin typeface="Open-Sans"/>
                <a:sym typeface="Wingdings" panose="05000000000000000000" pitchFamily="2" charset="2"/>
              </a:rPr>
              <a:t>고도화</a:t>
            </a:r>
            <a:endParaRPr lang="en-US" altLang="ko-KR" sz="2000" b="0" i="0" dirty="0">
              <a:solidFill>
                <a:srgbClr val="01010F"/>
              </a:solidFill>
              <a:effectLst/>
              <a:latin typeface="Open-Sans"/>
            </a:endParaRPr>
          </a:p>
          <a:p>
            <a:pPr lvl="1">
              <a:defRPr/>
            </a:pPr>
            <a:r>
              <a:rPr lang="en-US" altLang="ko-KR" sz="2000" b="0" i="0" dirty="0">
                <a:solidFill>
                  <a:srgbClr val="01010F"/>
                </a:solidFill>
                <a:effectLst/>
                <a:latin typeface="Open-Sans"/>
              </a:rPr>
              <a:t>B2C</a:t>
            </a:r>
            <a:r>
              <a:rPr lang="ko-KR" altLang="en-US" sz="2000" b="0" i="0" dirty="0">
                <a:solidFill>
                  <a:srgbClr val="01010F"/>
                </a:solidFill>
                <a:effectLst/>
                <a:latin typeface="Open-Sans"/>
              </a:rPr>
              <a:t> </a:t>
            </a:r>
            <a:r>
              <a:rPr lang="en-US" altLang="ko-KR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 B2B(</a:t>
            </a:r>
            <a:r>
              <a:rPr lang="ko-KR" altLang="en-US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기업 </a:t>
            </a:r>
            <a:r>
              <a:rPr lang="en-US" altLang="ko-KR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TO </a:t>
            </a:r>
            <a:r>
              <a:rPr lang="ko-KR" altLang="en-US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기업</a:t>
            </a:r>
            <a:r>
              <a:rPr lang="en-US" altLang="ko-KR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) </a:t>
            </a:r>
            <a:r>
              <a:rPr lang="ko-KR" altLang="en-US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확대 및 </a:t>
            </a:r>
            <a:r>
              <a:rPr lang="en-US" altLang="ko-KR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GPU </a:t>
            </a:r>
            <a:r>
              <a:rPr lang="ko-KR" altLang="en-US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서버 확대</a:t>
            </a:r>
            <a:endParaRPr lang="en-US" altLang="ko-KR" sz="2000" dirty="0">
              <a:solidFill>
                <a:srgbClr val="01010F"/>
              </a:solidFill>
              <a:latin typeface="Open-Sans"/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1600" b="0" i="0" dirty="0">
              <a:solidFill>
                <a:srgbClr val="01010F"/>
              </a:solidFill>
              <a:effectLst/>
              <a:latin typeface="Open-Sans"/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olidFill>
                  <a:srgbClr val="01010F"/>
                </a:solidFill>
                <a:latin typeface="Open-Sans"/>
              </a:rPr>
              <a:t>차세대</a:t>
            </a:r>
            <a:r>
              <a:rPr lang="ko-KR" altLang="en-US" sz="2400" b="0" i="0" dirty="0">
                <a:solidFill>
                  <a:srgbClr val="01010F"/>
                </a:solidFill>
                <a:effectLst/>
                <a:latin typeface="Open-Sans"/>
              </a:rPr>
              <a:t> </a:t>
            </a:r>
            <a:r>
              <a:rPr lang="en-US" altLang="ko-KR" sz="2400" b="0" i="0" dirty="0">
                <a:solidFill>
                  <a:srgbClr val="01010F"/>
                </a:solidFill>
                <a:effectLst/>
                <a:latin typeface="Open-Sans"/>
              </a:rPr>
              <a:t>X86(</a:t>
            </a:r>
            <a:r>
              <a:rPr lang="ko-KR" altLang="en-US" sz="2400" b="0" i="0" dirty="0">
                <a:solidFill>
                  <a:srgbClr val="01010F"/>
                </a:solidFill>
                <a:effectLst/>
                <a:latin typeface="Open-Sans"/>
              </a:rPr>
              <a:t>인텔 </a:t>
            </a:r>
            <a:r>
              <a:rPr lang="en-US" altLang="ko-KR" sz="2400" b="0" i="0" dirty="0">
                <a:solidFill>
                  <a:srgbClr val="01010F"/>
                </a:solidFill>
                <a:effectLst/>
                <a:latin typeface="Open-Sans"/>
              </a:rPr>
              <a:t>CPU) </a:t>
            </a:r>
            <a:r>
              <a:rPr lang="ko-KR" altLang="en-US" sz="2400" b="0" i="0" dirty="0">
                <a:solidFill>
                  <a:srgbClr val="01010F"/>
                </a:solidFill>
                <a:effectLst/>
                <a:latin typeface="Open-Sans"/>
              </a:rPr>
              <a:t>서버</a:t>
            </a:r>
            <a:endParaRPr lang="en-US" altLang="ko-KR" sz="2400" b="0" i="0" dirty="0">
              <a:solidFill>
                <a:srgbClr val="01010F"/>
              </a:solidFill>
              <a:effectLst/>
              <a:latin typeface="Open-Sans"/>
            </a:endParaRPr>
          </a:p>
          <a:p>
            <a:pPr lvl="1">
              <a:defRPr/>
            </a:pPr>
            <a:r>
              <a:rPr lang="ko-KR" altLang="en-US" sz="2000" b="0" i="0" dirty="0">
                <a:solidFill>
                  <a:srgbClr val="01010F"/>
                </a:solidFill>
                <a:effectLst/>
                <a:latin typeface="Open-Sans"/>
              </a:rPr>
              <a:t>주요 금융권 도입 활성화</a:t>
            </a:r>
            <a:endParaRPr lang="en-US" altLang="ko-KR" sz="2000" b="0" i="0" dirty="0">
              <a:solidFill>
                <a:srgbClr val="01010F"/>
              </a:solidFill>
              <a:effectLst/>
              <a:latin typeface="Open-Sans"/>
            </a:endParaRPr>
          </a:p>
          <a:p>
            <a:pPr lvl="1">
              <a:defRPr/>
            </a:pPr>
            <a:r>
              <a:rPr lang="en-US" altLang="ko-KR" sz="2300" b="0" i="0" dirty="0">
                <a:solidFill>
                  <a:srgbClr val="01010F"/>
                </a:solidFill>
                <a:effectLst/>
                <a:latin typeface="Open-Sans"/>
              </a:rPr>
              <a:t>DELL, IBM, </a:t>
            </a:r>
            <a:r>
              <a:rPr lang="en-US" altLang="ko-KR" sz="2300" b="0" i="0" dirty="0">
                <a:solidFill>
                  <a:srgbClr val="01010F"/>
                </a:solidFill>
                <a:effectLst/>
                <a:latin typeface="Open-Sans"/>
                <a:sym typeface="Wingdings" panose="05000000000000000000" pitchFamily="2" charset="2"/>
              </a:rPr>
              <a:t>HP(</a:t>
            </a:r>
            <a:r>
              <a:rPr lang="ko-KR" altLang="en-US" sz="2300" b="0" i="0" dirty="0">
                <a:solidFill>
                  <a:srgbClr val="01010F"/>
                </a:solidFill>
                <a:effectLst/>
                <a:latin typeface="Open-Sans"/>
                <a:sym typeface="Wingdings" panose="05000000000000000000" pitchFamily="2" charset="2"/>
              </a:rPr>
              <a:t>국내</a:t>
            </a:r>
            <a:r>
              <a:rPr lang="en-US" altLang="ko-KR" sz="2300" b="0" i="0" dirty="0">
                <a:solidFill>
                  <a:srgbClr val="01010F"/>
                </a:solidFill>
                <a:effectLst/>
                <a:latin typeface="Open-Sans"/>
                <a:sym typeface="Wingdings" panose="05000000000000000000" pitchFamily="2" charset="2"/>
              </a:rPr>
              <a:t>) </a:t>
            </a:r>
            <a:r>
              <a:rPr lang="ko-KR" altLang="en-US" sz="23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등 해외 벤더</a:t>
            </a:r>
            <a:endParaRPr lang="en-US" altLang="ko-KR" sz="2300" dirty="0">
              <a:solidFill>
                <a:srgbClr val="01010F"/>
              </a:solidFill>
              <a:latin typeface="Open-Sans"/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2200" dirty="0">
              <a:solidFill>
                <a:srgbClr val="01010F"/>
              </a:solidFill>
              <a:latin typeface="Open-Sans"/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서버 시장 </a:t>
            </a:r>
            <a:r>
              <a:rPr lang="en-US" altLang="ko-KR" sz="24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 X86 </a:t>
            </a:r>
            <a:r>
              <a:rPr lang="ko-KR" altLang="en-US" sz="24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기반 리눅스 </a:t>
            </a:r>
            <a:r>
              <a:rPr lang="ko-KR" altLang="en-US" sz="2400" b="1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주류</a:t>
            </a:r>
            <a:endParaRPr lang="en-US" altLang="ko-KR" sz="2400" b="1" dirty="0">
              <a:solidFill>
                <a:srgbClr val="01010F"/>
              </a:solidFill>
              <a:latin typeface="Open-Sans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리눅스 서버 도입 증가</a:t>
            </a:r>
            <a:r>
              <a:rPr lang="en-US" altLang="ko-KR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? </a:t>
            </a:r>
            <a:r>
              <a:rPr lang="ko-KR" altLang="en-US" sz="2000" dirty="0">
                <a:solidFill>
                  <a:srgbClr val="01010F"/>
                </a:solidFill>
                <a:latin typeface="Open-Sans"/>
                <a:sym typeface="Wingdings" panose="05000000000000000000" pitchFamily="2" charset="2"/>
              </a:rPr>
              <a:t>가성비</a:t>
            </a:r>
            <a:endParaRPr lang="en-US" altLang="ko-KR" sz="2000" dirty="0">
              <a:solidFill>
                <a:srgbClr val="01010F"/>
              </a:solidFill>
              <a:latin typeface="Open-Sans"/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olidFill>
                <a:srgbClr val="01010F"/>
              </a:solidFill>
              <a:latin typeface="Open-Sans"/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b="0" i="0" dirty="0">
              <a:solidFill>
                <a:srgbClr val="01010F"/>
              </a:solidFill>
              <a:effectLst/>
              <a:latin typeface="Open-Sans"/>
              <a:sym typeface="Wingdings" panose="05000000000000000000" pitchFamily="2" charset="2"/>
            </a:endParaRPr>
          </a:p>
          <a:p>
            <a:pPr>
              <a:defRPr/>
            </a:pPr>
            <a:endParaRPr lang="en-US" altLang="ko-KR" sz="2400" b="0" i="0" dirty="0">
              <a:solidFill>
                <a:srgbClr val="01010F"/>
              </a:solidFill>
              <a:effectLst/>
              <a:latin typeface="Open-Sans"/>
            </a:endParaRPr>
          </a:p>
          <a:p>
            <a:pPr>
              <a:defRPr/>
            </a:pPr>
            <a:endParaRPr lang="en-US" altLang="ko-KR" sz="3200" dirty="0">
              <a:solidFill>
                <a:srgbClr val="01010F"/>
              </a:solidFill>
              <a:latin typeface="Open-Sans"/>
            </a:endParaRPr>
          </a:p>
          <a:p>
            <a:pPr>
              <a:defRPr/>
            </a:pPr>
            <a:endParaRPr lang="en-US" altLang="ko-KR" sz="3200" dirty="0">
              <a:solidFill>
                <a:srgbClr val="01010F"/>
              </a:solidFill>
              <a:latin typeface="Open-Sans"/>
            </a:endParaRPr>
          </a:p>
          <a:p>
            <a:pPr>
              <a:defRPr/>
            </a:pPr>
            <a:endParaRPr lang="en-US" altLang="ko-KR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E84F14-5117-9082-6A10-F35B0456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321" y="1591943"/>
            <a:ext cx="3737104" cy="249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글로벌 IT기업은 변신중]x86서버 시장 '춘추전국시대'">
            <a:extLst>
              <a:ext uri="{FF2B5EF4-FFF2-40B4-BE49-F238E27FC236}">
                <a16:creationId xmlns:a16="http://schemas.microsoft.com/office/drawing/2014/main" id="{80295C84-9344-BCED-9812-A58953C61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5" t="11420" r="22174" b="11692"/>
          <a:stretch/>
        </p:blipFill>
        <p:spPr bwMode="auto">
          <a:xfrm>
            <a:off x="5967516" y="4395923"/>
            <a:ext cx="2837370" cy="20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maxSoft - Better Technology, Better Tomorrow - 스토리 T">
            <a:extLst>
              <a:ext uri="{FF2B5EF4-FFF2-40B4-BE49-F238E27FC236}">
                <a16:creationId xmlns:a16="http://schemas.microsoft.com/office/drawing/2014/main" id="{DA675D6A-E6E3-7C0F-92FE-B452FDEB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55" y="4499901"/>
            <a:ext cx="2837370" cy="19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인텔(Intel)의 역사 – x86 시스템의 창시자">
            <a:extLst>
              <a:ext uri="{FF2B5EF4-FFF2-40B4-BE49-F238E27FC236}">
                <a16:creationId xmlns:a16="http://schemas.microsoft.com/office/drawing/2014/main" id="{ECBC8703-3BB1-FBBD-D427-FA57398E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70" y="3929871"/>
            <a:ext cx="1291039" cy="85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3</a:t>
            </a:r>
            <a:r>
              <a:rPr lang="ko-KR" altLang="en-US" dirty="0"/>
              <a:t>주차 요약 정리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sz="3200" dirty="0">
                <a:sym typeface="Wingdings" panose="05000000000000000000" pitchFamily="2" charset="2"/>
              </a:rPr>
              <a:t>우분투 리눅스 설치 완료</a:t>
            </a:r>
            <a:endParaRPr lang="en-US" altLang="ko-KR" sz="32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800" dirty="0">
                <a:sym typeface="Wingdings" panose="05000000000000000000" pitchFamily="2" charset="2"/>
              </a:rPr>
              <a:t>Virtual </a:t>
            </a:r>
            <a:r>
              <a:rPr lang="ko-KR" altLang="en-US" sz="2800" dirty="0">
                <a:sym typeface="Wingdings" panose="05000000000000000000" pitchFamily="2" charset="2"/>
              </a:rPr>
              <a:t>박스 기본 사용법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2">
              <a:defRPr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3200" dirty="0">
                <a:sym typeface="Wingdings" panose="05000000000000000000" pitchFamily="2" charset="2"/>
              </a:rPr>
              <a:t>로그인 및 계정 추가</a:t>
            </a:r>
            <a:r>
              <a:rPr lang="en-US" altLang="ko-KR" sz="3200" dirty="0">
                <a:sym typeface="Wingdings" panose="05000000000000000000" pitchFamily="2" charset="2"/>
              </a:rPr>
              <a:t>/</a:t>
            </a:r>
            <a:r>
              <a:rPr lang="ko-KR" altLang="en-US" sz="3200" dirty="0">
                <a:sym typeface="Wingdings" panose="05000000000000000000" pitchFamily="2" charset="2"/>
              </a:rPr>
              <a:t>확인</a:t>
            </a:r>
            <a:endParaRPr lang="en-US" altLang="ko-KR" sz="32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800" dirty="0">
                <a:sym typeface="Wingdings" panose="05000000000000000000" pitchFamily="2" charset="2"/>
              </a:rPr>
              <a:t>다중 사용자 </a:t>
            </a:r>
            <a:r>
              <a:rPr lang="en-US" altLang="ko-KR" sz="2800" dirty="0" err="1">
                <a:sym typeface="Wingdings" panose="05000000000000000000" pitchFamily="2" charset="2"/>
              </a:rPr>
              <a:t>tty</a:t>
            </a:r>
            <a:r>
              <a:rPr lang="en-US" altLang="ko-KR" sz="2800" dirty="0">
                <a:sym typeface="Wingdings" panose="05000000000000000000" pitchFamily="2" charset="2"/>
              </a:rPr>
              <a:t> </a:t>
            </a:r>
            <a:r>
              <a:rPr lang="ko-KR" altLang="en-US" sz="2800" dirty="0">
                <a:sym typeface="Wingdings" panose="05000000000000000000" pitchFamily="2" charset="2"/>
              </a:rPr>
              <a:t>확인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800" dirty="0" err="1">
                <a:sym typeface="Wingdings" panose="05000000000000000000" pitchFamily="2" charset="2"/>
              </a:rPr>
              <a:t>홈디렉터리</a:t>
            </a:r>
            <a:r>
              <a:rPr lang="ko-KR" altLang="en-US" sz="2800" dirty="0">
                <a:sym typeface="Wingdings" panose="05000000000000000000" pitchFamily="2" charset="2"/>
              </a:rPr>
              <a:t> 및 쉘 확인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800" dirty="0">
                <a:sym typeface="Wingdings" panose="05000000000000000000" pitchFamily="2" charset="2"/>
              </a:rPr>
              <a:t>계정 및 패스워드 파일 확인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800" dirty="0">
                <a:sym typeface="Wingdings" panose="05000000000000000000" pitchFamily="2" charset="2"/>
              </a:rPr>
              <a:t>권한 전환의 이해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800" dirty="0">
                <a:sym typeface="Wingdings" panose="05000000000000000000" pitchFamily="2" charset="2"/>
              </a:rPr>
              <a:t>일반 사용자 추가 및 확인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800" dirty="0">
                <a:sym typeface="Wingdings" panose="05000000000000000000" pitchFamily="2" charset="2"/>
              </a:rPr>
              <a:t>표준 시간 변경</a:t>
            </a:r>
            <a:endParaRPr lang="en-US" altLang="ko-KR" sz="28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800" dirty="0">
                <a:sym typeface="Wingdings" panose="05000000000000000000" pitchFamily="2" charset="2"/>
              </a:rPr>
              <a:t>서버 종료하기 </a:t>
            </a:r>
            <a:r>
              <a:rPr lang="en-US" altLang="ko-KR" sz="2800" dirty="0">
                <a:sym typeface="Wingdings" panose="05000000000000000000" pitchFamily="2" charset="2"/>
              </a:rPr>
              <a:t>- </a:t>
            </a:r>
            <a:r>
              <a:rPr lang="ko-KR" altLang="en-US" sz="2800" dirty="0">
                <a:sym typeface="Wingdings" panose="05000000000000000000" pitchFamily="2" charset="2"/>
              </a:rPr>
              <a:t>스냅샷</a:t>
            </a:r>
            <a:endParaRPr lang="en-US" altLang="ko-KR" sz="3200" dirty="0">
              <a:sym typeface="Wingdings" panose="05000000000000000000" pitchFamily="2" charset="2"/>
            </a:endParaRPr>
          </a:p>
          <a:p>
            <a:pPr lvl="0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</p:txBody>
      </p:sp>
      <p:pic>
        <p:nvPicPr>
          <p:cNvPr id="2050" name="Picture 2" descr="Why Periodic Server Backup is necessary for You?">
            <a:extLst>
              <a:ext uri="{FF2B5EF4-FFF2-40B4-BE49-F238E27FC236}">
                <a16:creationId xmlns:a16="http://schemas.microsoft.com/office/drawing/2014/main" id="{FD525BE4-46B0-B786-3B9D-2E0056E3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062" y="4730128"/>
            <a:ext cx="4571386" cy="190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C28B19-9926-3A36-4FBC-548A6A86B05F}"/>
              </a:ext>
            </a:extLst>
          </p:cNvPr>
          <p:cNvSpPr txBox="1"/>
          <p:nvPr/>
        </p:nvSpPr>
        <p:spPr>
          <a:xfrm>
            <a:off x="7162454" y="4133527"/>
            <a:ext cx="4590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 dirty="0">
                <a:sym typeface="Wingdings" panose="05000000000000000000" pitchFamily="2" charset="2"/>
              </a:rPr>
              <a:t>전체 이미지 확인</a:t>
            </a:r>
            <a:r>
              <a:rPr lang="en-US" altLang="ko-KR" sz="2400" b="1" dirty="0">
                <a:sym typeface="Wingdings" panose="05000000000000000000" pitchFamily="2" charset="2"/>
              </a:rPr>
              <a:t>, </a:t>
            </a:r>
            <a:r>
              <a:rPr lang="ko-KR" altLang="en-US" sz="2400" b="1" dirty="0">
                <a:sym typeface="Wingdings" panose="05000000000000000000" pitchFamily="2" charset="2"/>
              </a:rPr>
              <a:t>약 </a:t>
            </a:r>
            <a:r>
              <a:rPr lang="en-US" altLang="ko-KR" sz="2400" b="1" dirty="0">
                <a:sym typeface="Wingdings" panose="05000000000000000000" pitchFamily="2" charset="2"/>
              </a:rPr>
              <a:t>4.8 </a:t>
            </a:r>
            <a:r>
              <a:rPr lang="ko-KR" altLang="en-US" sz="2400" b="1" dirty="0">
                <a:sym typeface="Wingdings" panose="05000000000000000000" pitchFamily="2" charset="2"/>
              </a:rPr>
              <a:t>기가</a:t>
            </a:r>
            <a:r>
              <a:rPr lang="en-US" altLang="ko-KR" sz="2400" b="1" dirty="0">
                <a:sym typeface="Wingdings" panose="05000000000000000000" pitchFamily="2" charset="2"/>
              </a:rPr>
              <a:t>?</a:t>
            </a:r>
            <a:endParaRPr lang="en-US" altLang="ko-KR" sz="16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73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간략 문제 풀기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8907049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dirty="0">
                <a:sym typeface="Wingdings" panose="05000000000000000000" pitchFamily="2" charset="2"/>
              </a:rPr>
              <a:t>1. 1981</a:t>
            </a:r>
            <a:r>
              <a:rPr lang="ko-KR" altLang="en-US" sz="2400" dirty="0">
                <a:sym typeface="Wingdings" panose="05000000000000000000" pitchFamily="2" charset="2"/>
              </a:rPr>
              <a:t>년에 등장한 셀로 </a:t>
            </a:r>
            <a:r>
              <a:rPr lang="en-US" altLang="ko-KR" sz="2400" dirty="0">
                <a:sym typeface="Wingdings" panose="05000000000000000000" pitchFamily="2" charset="2"/>
              </a:rPr>
              <a:t>1975</a:t>
            </a:r>
            <a:r>
              <a:rPr lang="ko-KR" altLang="en-US" sz="2400" dirty="0">
                <a:sym typeface="Wingdings" panose="05000000000000000000" pitchFamily="2" charset="2"/>
              </a:rPr>
              <a:t>년 켄 </a:t>
            </a:r>
            <a:r>
              <a:rPr lang="ko-KR" altLang="en-US" sz="2400" dirty="0" err="1">
                <a:sym typeface="Wingdings" panose="05000000000000000000" pitchFamily="2" charset="2"/>
              </a:rPr>
              <a:t>그리어가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ym typeface="Wingdings" panose="05000000000000000000" pitchFamily="2" charset="2"/>
              </a:rPr>
              <a:t>테넥스라는</a:t>
            </a:r>
            <a:r>
              <a:rPr lang="ko-KR" altLang="en-US" sz="2400" dirty="0">
                <a:sym typeface="Wingdings" panose="05000000000000000000" pitchFamily="2" charset="2"/>
              </a:rPr>
              <a:t> 운영체제에 반영한 </a:t>
            </a:r>
            <a:r>
              <a:rPr lang="ko-KR" altLang="en-US" sz="2400" dirty="0" err="1">
                <a:sym typeface="Wingdings" panose="05000000000000000000" pitchFamily="2" charset="2"/>
              </a:rPr>
              <a:t>명령행</a:t>
            </a:r>
            <a:r>
              <a:rPr lang="ko-KR" altLang="en-US" sz="2400" dirty="0">
                <a:sym typeface="Wingdings" panose="05000000000000000000" pitchFamily="2" charset="2"/>
              </a:rPr>
              <a:t> 완성 기능과 </a:t>
            </a:r>
            <a:r>
              <a:rPr lang="en-US" altLang="ko-KR" sz="2400" dirty="0">
                <a:sym typeface="Wingdings" panose="05000000000000000000" pitchFamily="2" charset="2"/>
              </a:rPr>
              <a:t>C</a:t>
            </a:r>
            <a:r>
              <a:rPr lang="ko-KR" altLang="en-US" sz="2400" dirty="0">
                <a:sym typeface="Wingdings" panose="05000000000000000000" pitchFamily="2" charset="2"/>
              </a:rPr>
              <a:t>쉘을 통합해서 만들었다</a:t>
            </a:r>
            <a:r>
              <a:rPr lang="en-US" altLang="ko-KR" sz="2400" dirty="0">
                <a:sym typeface="Wingdings" panose="05000000000000000000" pitchFamily="2" charset="2"/>
              </a:rPr>
              <a:t>. (PPT </a:t>
            </a:r>
            <a:r>
              <a:rPr lang="ko-KR" altLang="en-US" sz="2400" dirty="0">
                <a:sym typeface="Wingdings" panose="05000000000000000000" pitchFamily="2" charset="2"/>
              </a:rPr>
              <a:t>내용</a:t>
            </a:r>
            <a:r>
              <a:rPr lang="en-US" altLang="ko-KR" sz="2400" dirty="0">
                <a:sym typeface="Wingdings" panose="05000000000000000000" pitchFamily="2" charset="2"/>
              </a:rPr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ko-KR" sz="1800" dirty="0">
                <a:sym typeface="Wingdings" panose="05000000000000000000" pitchFamily="2" charset="2"/>
              </a:rPr>
              <a:t>bash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ko-KR" sz="1800" dirty="0" err="1">
                <a:sym typeface="Wingdings" panose="05000000000000000000" pitchFamily="2" charset="2"/>
              </a:rPr>
              <a:t>ksh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ko-KR" sz="1800" dirty="0">
                <a:sym typeface="Wingdings" panose="05000000000000000000" pitchFamily="2" charset="2"/>
              </a:rPr>
              <a:t>dash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ko-KR" sz="1800" dirty="0" err="1">
                <a:sym typeface="Wingdings" panose="05000000000000000000" pitchFamily="2" charset="2"/>
              </a:rPr>
              <a:t>tcsh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18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ko-KR" sz="2400" dirty="0">
                <a:sym typeface="Wingdings" panose="05000000000000000000" pitchFamily="2" charset="2"/>
              </a:rPr>
              <a:t>2. </a:t>
            </a:r>
            <a:r>
              <a:rPr lang="ko-KR" altLang="en-US" sz="2400" dirty="0">
                <a:sym typeface="Wingdings" panose="05000000000000000000" pitchFamily="2" charset="2"/>
              </a:rPr>
              <a:t>사용자의 계정과 로그인 쉘을 확인하고 싶다</a:t>
            </a:r>
            <a:r>
              <a:rPr lang="en-US" altLang="ko-KR" sz="2400" dirty="0">
                <a:sym typeface="Wingdings" panose="05000000000000000000" pitchFamily="2" charset="2"/>
              </a:rPr>
              <a:t>. </a:t>
            </a:r>
            <a:r>
              <a:rPr lang="ko-KR" altLang="en-US" sz="2400" dirty="0">
                <a:sym typeface="Wingdings" panose="05000000000000000000" pitchFamily="2" charset="2"/>
              </a:rPr>
              <a:t>어떤 파일을 확인해야 하는가</a:t>
            </a:r>
            <a:r>
              <a:rPr lang="en-US" altLang="ko-KR" sz="2400" dirty="0">
                <a:sym typeface="Wingdings" panose="05000000000000000000" pitchFamily="2" charset="2"/>
              </a:rPr>
              <a:t>? (cat</a:t>
            </a:r>
            <a:r>
              <a:rPr lang="ko-KR" altLang="en-US" sz="2400" dirty="0">
                <a:sym typeface="Wingdings" panose="05000000000000000000" pitchFamily="2" charset="2"/>
              </a:rPr>
              <a:t> 명령어로 직접 확인</a:t>
            </a:r>
            <a:r>
              <a:rPr lang="en-US" altLang="ko-KR" sz="2400" dirty="0">
                <a:sym typeface="Wingdings" panose="05000000000000000000" pitchFamily="2" charset="2"/>
              </a:rPr>
              <a:t>)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800" dirty="0">
                <a:sym typeface="Wingdings" panose="05000000000000000000" pitchFamily="2" charset="2"/>
              </a:rPr>
              <a:t>/bin/bash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en-US" altLang="ko-KR" sz="1800" dirty="0" err="1">
                <a:sym typeface="Wingdings" panose="05000000000000000000" pitchFamily="2" charset="2"/>
              </a:rPr>
              <a:t>etc</a:t>
            </a:r>
            <a:r>
              <a:rPr lang="en-US" altLang="ko-KR" sz="1800" dirty="0">
                <a:sym typeface="Wingdings" panose="05000000000000000000" pitchFamily="2" charset="2"/>
              </a:rPr>
              <a:t>/shell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en-US" altLang="ko-KR" sz="1800" dirty="0" err="1">
                <a:sym typeface="Wingdings" panose="05000000000000000000" pitchFamily="2" charset="2"/>
              </a:rPr>
              <a:t>etc</a:t>
            </a:r>
            <a:r>
              <a:rPr lang="en-US" altLang="ko-KR" sz="1800" dirty="0">
                <a:sym typeface="Wingdings" panose="05000000000000000000" pitchFamily="2" charset="2"/>
              </a:rPr>
              <a:t>/passwd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en-US" altLang="ko-KR" sz="1800" dirty="0" err="1">
                <a:sym typeface="Wingdings" panose="05000000000000000000" pitchFamily="2" charset="2"/>
              </a:rPr>
              <a:t>etc</a:t>
            </a:r>
            <a:r>
              <a:rPr lang="en-US" altLang="ko-KR" sz="1800" dirty="0">
                <a:sym typeface="Wingdings" panose="05000000000000000000" pitchFamily="2" charset="2"/>
              </a:rPr>
              <a:t>/shadow</a:t>
            </a:r>
          </a:p>
        </p:txBody>
      </p:sp>
      <p:pic>
        <p:nvPicPr>
          <p:cNvPr id="4098" name="Picture 2" descr="논술 기출문제 풀이 Smart한 논술의 법칙 18 논술 문제는 수능보다 어렵다 | 생글생글">
            <a:extLst>
              <a:ext uri="{FF2B5EF4-FFF2-40B4-BE49-F238E27FC236}">
                <a16:creationId xmlns:a16="http://schemas.microsoft.com/office/drawing/2014/main" id="{0A88C273-CA22-D9D9-8C25-00FC8C90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97" y="4835047"/>
            <a:ext cx="1907514" cy="18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89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&amp;amp;amp;a or Questions and Answers Sign or Icon Stock Vector - Illustration of  logo, assistance: 143020204">
            <a:extLst>
              <a:ext uri="{FF2B5EF4-FFF2-40B4-BE49-F238E27FC236}">
                <a16:creationId xmlns:a16="http://schemas.microsoft.com/office/drawing/2014/main" id="{53405763-08BC-4FD0-A191-9B02DDD8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09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/>
              <a:t>무엇이든 물어보세요</a:t>
            </a:r>
            <a:r>
              <a:rPr lang="en-US" altLang="ko-KR" dirty="0"/>
              <a:t>!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다음주 꼭 </a:t>
            </a:r>
            <a:r>
              <a:rPr lang="en-US" altLang="ko-KR" dirty="0"/>
              <a:t>VM </a:t>
            </a:r>
            <a:r>
              <a:rPr lang="ko-KR" altLang="en-US" dirty="0"/>
              <a:t>이미지 챙겨오기</a:t>
            </a:r>
            <a:r>
              <a:rPr lang="en-US" altLang="ko-KR" dirty="0"/>
              <a:t> </a:t>
            </a:r>
            <a:r>
              <a:rPr lang="en-US" altLang="ko-KR"/>
              <a:t>: USB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노트북 사용자는 상관없습니다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8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x86</a:t>
            </a:r>
            <a:r>
              <a:rPr lang="ko-KR" altLang="en-US" dirty="0"/>
              <a:t>서버 및 리눅스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altLang="ko-KR" sz="2400" dirty="0"/>
              <a:t>X86 </a:t>
            </a:r>
            <a:r>
              <a:rPr lang="ko-KR" altLang="en-US" sz="2400" dirty="0"/>
              <a:t>서버 시장의 표준 </a:t>
            </a:r>
            <a:r>
              <a:rPr lang="en-US" altLang="ko-KR" sz="2400" dirty="0"/>
              <a:t>: </a:t>
            </a:r>
            <a:r>
              <a:rPr lang="ko-KR" altLang="en-US" sz="2400" b="1" dirty="0"/>
              <a:t>리눅스 서버</a:t>
            </a:r>
            <a:endParaRPr lang="en-US" altLang="ko-KR" sz="2400" b="1" dirty="0"/>
          </a:p>
          <a:p>
            <a:pPr lvl="1">
              <a:defRPr/>
            </a:pPr>
            <a:r>
              <a:rPr lang="ko-KR" altLang="en-US" sz="2000" dirty="0"/>
              <a:t>리눅스 배포판의 종류 </a:t>
            </a:r>
            <a:r>
              <a:rPr lang="en-US" altLang="ko-KR" sz="2000" dirty="0"/>
              <a:t>= </a:t>
            </a:r>
            <a:r>
              <a:rPr lang="ko-KR" altLang="en-US" sz="2000" dirty="0" err="1"/>
              <a:t>수백개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대표 </a:t>
            </a:r>
            <a:r>
              <a:rPr lang="en-US" altLang="ko-KR" sz="2000" dirty="0"/>
              <a:t>: </a:t>
            </a:r>
            <a:r>
              <a:rPr lang="en-US" altLang="ko-KR" sz="2000" b="1" dirty="0"/>
              <a:t>Ubuntu</a:t>
            </a:r>
            <a:r>
              <a:rPr lang="en-US" altLang="ko-KR" sz="2000" dirty="0"/>
              <a:t>(</a:t>
            </a:r>
            <a:r>
              <a:rPr lang="ko-KR" altLang="en-US" sz="2000" dirty="0"/>
              <a:t>약 </a:t>
            </a:r>
            <a:r>
              <a:rPr lang="en-US" altLang="ko-KR" sz="2000" dirty="0"/>
              <a:t>40%), Debian, CentOS</a:t>
            </a:r>
          </a:p>
          <a:p>
            <a:pPr lvl="2">
              <a:defRPr/>
            </a:pPr>
            <a:endParaRPr lang="en-US" altLang="ko-KR" sz="1600" dirty="0"/>
          </a:p>
          <a:p>
            <a:pPr>
              <a:defRPr/>
            </a:pPr>
            <a:r>
              <a:rPr lang="ko-KR" altLang="en-US" sz="2400" dirty="0"/>
              <a:t>일반적인 우분투 리눅스 종류</a:t>
            </a:r>
            <a:r>
              <a:rPr lang="en-US" altLang="ko-KR" sz="2400" dirty="0"/>
              <a:t>?</a:t>
            </a:r>
          </a:p>
          <a:p>
            <a:pPr lvl="1">
              <a:defRPr/>
            </a:pPr>
            <a:r>
              <a:rPr lang="en-US" altLang="ko-KR" sz="2000" dirty="0"/>
              <a:t>SERVER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NO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GUI</a:t>
            </a:r>
            <a:r>
              <a:rPr lang="ko-KR" altLang="en-US" sz="2000" dirty="0">
                <a:sym typeface="Wingdings" panose="05000000000000000000" pitchFamily="2" charset="2"/>
              </a:rPr>
              <a:t> 기반으로 안전성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개선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2">
              <a:defRPr/>
            </a:pPr>
            <a:r>
              <a:rPr lang="en-US" altLang="ko-KR" sz="1600" dirty="0"/>
              <a:t>DESKTOP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편의성 개선</a:t>
            </a:r>
            <a:r>
              <a:rPr lang="en-US" altLang="ko-KR" sz="1600" dirty="0"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ym typeface="Wingdings" panose="05000000000000000000" pitchFamily="2" charset="2"/>
              </a:rPr>
              <a:t>호환성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오류 등 문제 존재</a:t>
            </a:r>
            <a:r>
              <a:rPr lang="en-US" altLang="ko-KR" sz="1600" dirty="0">
                <a:sym typeface="Wingdings" panose="05000000000000000000" pitchFamily="2" charset="2"/>
              </a:rPr>
              <a:t>)</a:t>
            </a: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/>
              <a:t>인기와 함께 성숙된 생태계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서버 </a:t>
            </a:r>
            <a:r>
              <a:rPr lang="en-US" altLang="ko-KR" sz="2000" dirty="0"/>
              <a:t>S/W </a:t>
            </a:r>
            <a:r>
              <a:rPr lang="ko-KR" altLang="en-US" sz="2000" dirty="0"/>
              <a:t>지속 개선</a:t>
            </a:r>
            <a:r>
              <a:rPr lang="en-US" altLang="ko-KR" sz="2000" dirty="0"/>
              <a:t> = </a:t>
            </a:r>
            <a:r>
              <a:rPr lang="ko-KR" altLang="en-US" sz="2000" dirty="0"/>
              <a:t>안전성</a:t>
            </a:r>
            <a:r>
              <a:rPr lang="en-US" altLang="ko-KR" sz="2000" dirty="0"/>
              <a:t>, </a:t>
            </a:r>
            <a:r>
              <a:rPr lang="ko-KR" altLang="en-US" sz="2000" dirty="0"/>
              <a:t>확장성</a:t>
            </a:r>
            <a:r>
              <a:rPr lang="en-US" altLang="ko-KR" sz="2000" dirty="0"/>
              <a:t>, </a:t>
            </a:r>
            <a:r>
              <a:rPr lang="ko-KR" altLang="en-US" sz="2000" dirty="0"/>
              <a:t>보안 등</a:t>
            </a:r>
            <a:endParaRPr lang="en-US" altLang="ko-KR" sz="2000" dirty="0"/>
          </a:p>
          <a:p>
            <a:pPr lvl="2">
              <a:defRPr/>
            </a:pPr>
            <a:endParaRPr lang="en-US" altLang="ko-KR" sz="1600" dirty="0"/>
          </a:p>
          <a:p>
            <a:pPr>
              <a:defRPr/>
            </a:pPr>
            <a:r>
              <a:rPr lang="ko-KR" altLang="en-US" sz="2400" dirty="0"/>
              <a:t>범용 리눅스 </a:t>
            </a:r>
            <a:r>
              <a:rPr lang="en-US" altLang="ko-KR" sz="2400" dirty="0"/>
              <a:t>= </a:t>
            </a:r>
            <a:r>
              <a:rPr lang="ko-KR" altLang="en-US" sz="2400" dirty="0"/>
              <a:t>우분투 대중화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주요 클라우드 서버 교재</a:t>
            </a:r>
            <a:r>
              <a:rPr lang="en-US" altLang="ko-KR" sz="2000" dirty="0"/>
              <a:t>/</a:t>
            </a:r>
            <a:r>
              <a:rPr lang="ko-KR" altLang="en-US" sz="2000" dirty="0"/>
              <a:t>실습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플랫폼 </a:t>
            </a:r>
            <a:r>
              <a:rPr lang="en-US" altLang="ko-KR" sz="2000" dirty="0"/>
              <a:t>: </a:t>
            </a:r>
            <a:r>
              <a:rPr lang="ko-KR" altLang="en-US" sz="2000" dirty="0"/>
              <a:t>클라우드 서버 전용 이미지 지원</a:t>
            </a:r>
            <a:endParaRPr lang="en-US" altLang="ko-KR" sz="2000" dirty="0"/>
          </a:p>
          <a:p>
            <a:pPr lvl="2">
              <a:defRPr/>
            </a:pPr>
            <a:r>
              <a:rPr lang="en-US" altLang="ko-KR" sz="1600" dirty="0"/>
              <a:t>AWS, ORACLE, AZURE </a:t>
            </a:r>
            <a:r>
              <a:rPr lang="ko-KR" altLang="en-US" sz="1600" dirty="0"/>
              <a:t>등</a:t>
            </a:r>
            <a:endParaRPr lang="en-US" altLang="ko-KR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0796B-68FF-E9C9-5F00-C29E8F47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589" y="675363"/>
            <a:ext cx="3188656" cy="282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aring OSs - CentOS, Ubuntu Or Debian? - Virtono Community">
            <a:extLst>
              <a:ext uri="{FF2B5EF4-FFF2-40B4-BE49-F238E27FC236}">
                <a16:creationId xmlns:a16="http://schemas.microsoft.com/office/drawing/2014/main" id="{4E6864F2-604B-20A6-59B4-31148CEE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23" y="2583704"/>
            <a:ext cx="2004946" cy="1503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How to Install Ubuntu 20.04 Server">
            <a:extLst>
              <a:ext uri="{FF2B5EF4-FFF2-40B4-BE49-F238E27FC236}">
                <a16:creationId xmlns:a16="http://schemas.microsoft.com/office/drawing/2014/main" id="{C16E0688-911A-4FE4-20CF-1778DAB17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23" y="4325303"/>
            <a:ext cx="4752364" cy="224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오픈소스 대명사 리눅스, 탄생 25돌 맞았다">
            <a:extLst>
              <a:ext uri="{FF2B5EF4-FFF2-40B4-BE49-F238E27FC236}">
                <a16:creationId xmlns:a16="http://schemas.microsoft.com/office/drawing/2014/main" id="{F0B44952-5D7D-483D-FC96-11BC9919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43" y="491878"/>
            <a:ext cx="1669695" cy="126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E808F-34B4-06D6-11A0-2F37EB839092}"/>
              </a:ext>
            </a:extLst>
          </p:cNvPr>
          <p:cNvSpPr txBox="1"/>
          <p:nvPr/>
        </p:nvSpPr>
        <p:spPr>
          <a:xfrm>
            <a:off x="6806943" y="1746762"/>
            <a:ext cx="1667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리눅스 </a:t>
            </a:r>
            <a:r>
              <a:rPr lang="ko-KR" altLang="en-US" b="1" dirty="0" err="1"/>
              <a:t>토발즈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417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0515600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dirty="0">
                <a:solidFill>
                  <a:schemeClr val="tx1"/>
                </a:solidFill>
              </a:rPr>
              <a:t>우분투 리눅스 다운로드 및 설치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9286" y="3818239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dirty="0"/>
              <a:t>S/W </a:t>
            </a:r>
            <a:r>
              <a:rPr lang="ko-KR" altLang="en-US" b="1" dirty="0"/>
              <a:t>다운로드 및 설치</a:t>
            </a:r>
            <a:endParaRPr lang="en-US" altLang="ko-KR" b="1" dirty="0"/>
          </a:p>
        </p:txBody>
      </p:sp>
      <p:sp>
        <p:nvSpPr>
          <p:cNvPr id="2" name="직사각형 1"/>
          <p:cNvSpPr/>
          <p:nvPr/>
        </p:nvSpPr>
        <p:spPr>
          <a:xfrm>
            <a:off x="178022" y="114252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/>
              <a:t>환경 준비</a:t>
            </a:r>
          </a:p>
        </p:txBody>
      </p:sp>
      <p:pic>
        <p:nvPicPr>
          <p:cNvPr id="5122" name="Picture 2" descr="Download Now - Free image on Pixabay">
            <a:extLst>
              <a:ext uri="{FF2B5EF4-FFF2-40B4-BE49-F238E27FC236}">
                <a16:creationId xmlns:a16="http://schemas.microsoft.com/office/drawing/2014/main" id="{AE47B171-4528-AE8A-0D30-699136EE0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06" y="3431018"/>
            <a:ext cx="3324035" cy="332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36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S/W</a:t>
            </a:r>
            <a:r>
              <a:rPr lang="ko-KR" altLang="en-US" dirty="0"/>
              <a:t> 다운로드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 dirty="0"/>
              <a:t>VIRTUALBOX</a:t>
            </a:r>
          </a:p>
          <a:p>
            <a:pPr lvl="1">
              <a:defRPr/>
            </a:pPr>
            <a:r>
              <a:rPr lang="en-US" altLang="ko-KR" sz="2000" dirty="0"/>
              <a:t>ORACLE, </a:t>
            </a:r>
            <a:r>
              <a:rPr lang="ko-KR" altLang="en-US" sz="2000" dirty="0"/>
              <a:t>오픈 소스 가상화 소프트웨어</a:t>
            </a:r>
            <a:endParaRPr lang="en-US" altLang="ko-KR" sz="2000" dirty="0"/>
          </a:p>
          <a:p>
            <a:pPr lvl="2">
              <a:defRPr/>
            </a:pPr>
            <a:r>
              <a:rPr lang="en-US" altLang="ko-KR" sz="1600" dirty="0">
                <a:hlinkClick r:id="rId2"/>
              </a:rPr>
              <a:t>https://www.virtualbox.org/wiki/Downloads</a:t>
            </a:r>
            <a:endParaRPr lang="en-US" altLang="ko-KR" sz="1600" dirty="0"/>
          </a:p>
          <a:p>
            <a:pPr lvl="2">
              <a:defRPr/>
            </a:pPr>
            <a:endParaRPr lang="en-US" altLang="ko-KR" sz="1600" dirty="0"/>
          </a:p>
          <a:p>
            <a:pPr lvl="1">
              <a:defRPr/>
            </a:pPr>
            <a:r>
              <a:rPr lang="ko-KR" altLang="en-US" sz="2000" dirty="0"/>
              <a:t>추가 확장 모듈</a:t>
            </a:r>
            <a:endParaRPr lang="en-US" altLang="ko-KR" sz="2000" dirty="0"/>
          </a:p>
          <a:p>
            <a:pPr lvl="2">
              <a:defRPr/>
            </a:pPr>
            <a:r>
              <a:rPr lang="en-US" altLang="ko-KR" sz="1600" dirty="0">
                <a:hlinkClick r:id="rId3"/>
              </a:rPr>
              <a:t>http://download.virtualbox.org/virtualbox/7.0.6/</a:t>
            </a:r>
            <a:endParaRPr lang="en-US" altLang="ko-KR" sz="1600" dirty="0"/>
          </a:p>
          <a:p>
            <a:pPr lvl="2">
              <a:defRPr/>
            </a:pPr>
            <a:endParaRPr lang="en-US" altLang="ko-KR" sz="1600" dirty="0"/>
          </a:p>
          <a:p>
            <a:pPr lvl="0">
              <a:defRPr/>
            </a:pPr>
            <a:r>
              <a:rPr lang="ko-KR" altLang="en-US" sz="2400" dirty="0"/>
              <a:t>우분투 리눅스 </a:t>
            </a:r>
            <a:r>
              <a:rPr lang="en-US" altLang="ko-KR" sz="2400" dirty="0"/>
              <a:t>20.04</a:t>
            </a:r>
          </a:p>
          <a:p>
            <a:pPr lvl="1">
              <a:defRPr/>
            </a:pPr>
            <a:r>
              <a:rPr lang="ko-KR" altLang="en-US" sz="2000" dirty="0"/>
              <a:t>최신 </a:t>
            </a:r>
            <a:r>
              <a:rPr lang="en-US" altLang="ko-KR" sz="2000" dirty="0"/>
              <a:t>22</a:t>
            </a:r>
            <a:r>
              <a:rPr lang="ko-KR" altLang="en-US" sz="2000" dirty="0"/>
              <a:t>버전</a:t>
            </a:r>
            <a:r>
              <a:rPr lang="en-US" altLang="ko-KR" sz="2000" dirty="0"/>
              <a:t>, </a:t>
            </a:r>
            <a:r>
              <a:rPr lang="ko-KR" altLang="en-US" sz="2000" dirty="0"/>
              <a:t>기존 </a:t>
            </a:r>
            <a:r>
              <a:rPr lang="en-US" altLang="ko-KR" sz="2000" dirty="0"/>
              <a:t>S/W </a:t>
            </a:r>
            <a:r>
              <a:rPr lang="ko-KR" altLang="en-US" sz="2000" dirty="0"/>
              <a:t>호환성 유지</a:t>
            </a:r>
            <a:endParaRPr lang="en-US" altLang="ko-KR" sz="2000" dirty="0"/>
          </a:p>
          <a:p>
            <a:pPr lvl="2">
              <a:defRPr/>
            </a:pPr>
            <a:r>
              <a:rPr lang="en-US" altLang="ko-KR" sz="1600" dirty="0">
                <a:hlinkClick r:id="rId4"/>
              </a:rPr>
              <a:t>https://releases.ubuntu.com/</a:t>
            </a:r>
            <a:endParaRPr lang="en-US" altLang="ko-KR" sz="1600" dirty="0"/>
          </a:p>
          <a:p>
            <a:pPr lvl="2">
              <a:defRPr/>
            </a:pPr>
            <a:endParaRPr lang="en-US" altLang="ko-KR" sz="1600" dirty="0"/>
          </a:p>
          <a:p>
            <a:pPr lvl="1">
              <a:defRPr/>
            </a:pPr>
            <a:r>
              <a:rPr lang="ko-KR" altLang="en-US" sz="2000" dirty="0"/>
              <a:t>개인 </a:t>
            </a:r>
            <a:r>
              <a:rPr lang="en-US" altLang="ko-KR" sz="2000" dirty="0"/>
              <a:t>PC/</a:t>
            </a:r>
            <a:r>
              <a:rPr lang="ko-KR" altLang="en-US" sz="2000" dirty="0"/>
              <a:t>노트북</a:t>
            </a:r>
            <a:r>
              <a:rPr lang="en-US" altLang="ko-KR" sz="2000" dirty="0"/>
              <a:t>? CPU </a:t>
            </a:r>
            <a:r>
              <a:rPr lang="ko-KR" altLang="en-US" sz="2000" dirty="0"/>
              <a:t>벤더 확인 </a:t>
            </a:r>
            <a:r>
              <a:rPr lang="en-US" altLang="ko-KR" sz="2000" dirty="0"/>
              <a:t>: INTEL, AMD</a:t>
            </a:r>
          </a:p>
          <a:p>
            <a:pPr lvl="2">
              <a:defRPr/>
            </a:pPr>
            <a:r>
              <a:rPr lang="en-US" altLang="ko-KR" sz="1600" dirty="0">
                <a:hlinkClick r:id="rId5"/>
              </a:rPr>
              <a:t>https://ubuntu.com/certified</a:t>
            </a:r>
            <a:endParaRPr lang="en-US" altLang="ko-KR" sz="1600" dirty="0"/>
          </a:p>
        </p:txBody>
      </p:sp>
      <p:pic>
        <p:nvPicPr>
          <p:cNvPr id="3078" name="Picture 6" descr="Util] 무료 가상머신 (VM) Virtual Box 5.2">
            <a:extLst>
              <a:ext uri="{FF2B5EF4-FFF2-40B4-BE49-F238E27FC236}">
                <a16:creationId xmlns:a16="http://schemas.microsoft.com/office/drawing/2014/main" id="{BB442277-3C9E-D624-FF85-D99B162AA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5" t="11918" r="16999" b="13797"/>
          <a:stretch/>
        </p:blipFill>
        <p:spPr bwMode="auto">
          <a:xfrm>
            <a:off x="7572439" y="1113854"/>
            <a:ext cx="4255972" cy="2463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80" name="Picture 8" descr="우분투 (Ubuntu) 20.04 apt 소스 저장소 변경">
            <a:extLst>
              <a:ext uri="{FF2B5EF4-FFF2-40B4-BE49-F238E27FC236}">
                <a16:creationId xmlns:a16="http://schemas.microsoft.com/office/drawing/2014/main" id="{4D2EA4E6-6BA2-16B7-15C1-E2620265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189" y="3841664"/>
            <a:ext cx="4310471" cy="246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4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S/W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r>
              <a:rPr lang="ko-KR" altLang="en-US" dirty="0"/>
              <a:t>및 설정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/>
              <a:t>대표 가상화 </a:t>
            </a:r>
            <a:r>
              <a:rPr lang="en-US" altLang="ko-KR" sz="2400" dirty="0"/>
              <a:t>S/W</a:t>
            </a:r>
          </a:p>
          <a:p>
            <a:pPr lvl="1">
              <a:defRPr/>
            </a:pPr>
            <a:r>
              <a:rPr lang="ko-KR" altLang="en-US" sz="2000" dirty="0"/>
              <a:t>현존 대부분 </a:t>
            </a:r>
            <a:r>
              <a:rPr lang="en-US" altLang="ko-KR" sz="2000" dirty="0"/>
              <a:t>OS </a:t>
            </a:r>
            <a:r>
              <a:rPr lang="ko-KR" altLang="en-US" sz="2000" dirty="0"/>
              <a:t>실행 가능</a:t>
            </a: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VMWARE </a:t>
            </a:r>
            <a:r>
              <a:rPr lang="ko-KR" altLang="en-US" sz="2000" dirty="0"/>
              <a:t>대체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en-US" altLang="ko-KR" sz="2400" dirty="0"/>
              <a:t>VIRTUALBOX</a:t>
            </a:r>
            <a:r>
              <a:rPr lang="ko-KR" altLang="en-US" sz="2400" dirty="0"/>
              <a:t> 설치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실행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모두 </a:t>
            </a:r>
            <a:r>
              <a:rPr lang="en-US" altLang="ko-KR" sz="2000" dirty="0">
                <a:sym typeface="Wingdings" panose="05000000000000000000" pitchFamily="2" charset="2"/>
              </a:rPr>
              <a:t>YES, NEXT</a:t>
            </a: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FINISH </a:t>
            </a:r>
            <a:r>
              <a:rPr lang="ko-KR" altLang="en-US" sz="2000" dirty="0">
                <a:sym typeface="Wingdings" panose="05000000000000000000" pitchFamily="2" charset="2"/>
              </a:rPr>
              <a:t>까지 진행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ko-KR" altLang="en-US" sz="2400" dirty="0"/>
              <a:t>참고 </a:t>
            </a:r>
            <a:r>
              <a:rPr lang="en-US" altLang="ko-KR" sz="2400" dirty="0"/>
              <a:t>: PC </a:t>
            </a:r>
            <a:r>
              <a:rPr lang="ko-KR" altLang="en-US" sz="2400" dirty="0"/>
              <a:t>용량 확인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우분투 약 </a:t>
            </a:r>
            <a:r>
              <a:rPr lang="en-US" altLang="ko-KR" sz="2000" dirty="0"/>
              <a:t>10</a:t>
            </a:r>
            <a:r>
              <a:rPr lang="ko-KR" altLang="en-US" sz="2000" dirty="0"/>
              <a:t>기가 이상 여유 필요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여유 공간 드라이브 선택</a:t>
            </a:r>
            <a:endParaRPr lang="en-US" altLang="ko-KR" sz="2000" dirty="0"/>
          </a:p>
          <a:p>
            <a:pPr lvl="1">
              <a:defRPr/>
            </a:pP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A80D6F-8485-FD45-FF1E-FD9D121A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099" y="1534849"/>
            <a:ext cx="2974799" cy="23428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B2241D-E77F-643E-CA86-AC2AD8E5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654" y="1534850"/>
            <a:ext cx="2974798" cy="23428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586868-F951-85A1-9522-0FD33750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99" y="4149317"/>
            <a:ext cx="2974798" cy="23428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C49391-7F9F-255B-E58F-E569C9284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655" y="4149315"/>
            <a:ext cx="2974798" cy="23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S/W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r>
              <a:rPr lang="ko-KR" altLang="en-US" dirty="0"/>
              <a:t>및 설정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/>
              <a:t>우분투 리눅스 구축 및 설치</a:t>
            </a:r>
            <a:endParaRPr lang="en-US" altLang="ko-KR" sz="2400" dirty="0"/>
          </a:p>
          <a:p>
            <a:pPr lvl="1">
              <a:defRPr/>
            </a:pPr>
            <a:r>
              <a:rPr lang="en-US" altLang="ko-KR" sz="2000" dirty="0"/>
              <a:t>VIRTUALBOX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새로 만들기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이미지 이름</a:t>
            </a:r>
            <a:r>
              <a:rPr lang="en-US" altLang="ko-KR" sz="2000" dirty="0">
                <a:sym typeface="Wingdings" panose="05000000000000000000" pitchFamily="2" charset="2"/>
              </a:rPr>
              <a:t>, ISO Image : </a:t>
            </a:r>
            <a:r>
              <a:rPr lang="ko-KR" altLang="en-US" sz="2000" dirty="0">
                <a:sym typeface="Wingdings" panose="05000000000000000000" pitchFamily="2" charset="2"/>
              </a:rPr>
              <a:t>우분투 </a:t>
            </a:r>
            <a:r>
              <a:rPr lang="en-US" altLang="ko-KR" sz="2000" dirty="0">
                <a:sym typeface="Wingdings" panose="05000000000000000000" pitchFamily="2" charset="2"/>
              </a:rPr>
              <a:t>ISO </a:t>
            </a:r>
            <a:r>
              <a:rPr lang="ko-KR" altLang="en-US" sz="2000" dirty="0">
                <a:sym typeface="Wingdings" panose="05000000000000000000" pitchFamily="2" charset="2"/>
              </a:rPr>
              <a:t>파일 선택</a:t>
            </a:r>
            <a:endParaRPr lang="en-US" altLang="ko-KR" sz="8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사용자 이름</a:t>
            </a:r>
            <a:r>
              <a:rPr lang="en-US" altLang="ko-KR" sz="2000" dirty="0">
                <a:sym typeface="Wingdings" panose="05000000000000000000" pitchFamily="2" charset="2"/>
              </a:rPr>
              <a:t> : guest, </a:t>
            </a:r>
            <a:r>
              <a:rPr lang="ko-KR" altLang="en-US" sz="2000" dirty="0">
                <a:sym typeface="Wingdings" panose="05000000000000000000" pitchFamily="2" charset="2"/>
              </a:rPr>
              <a:t>비번 </a:t>
            </a:r>
            <a:r>
              <a:rPr lang="en-US" altLang="ko-KR" sz="2000" dirty="0">
                <a:sym typeface="Wingdings" panose="05000000000000000000" pitchFamily="2" charset="2"/>
              </a:rPr>
              <a:t>: 123123</a:t>
            </a: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Hostname : guest</a:t>
            </a:r>
          </a:p>
          <a:p>
            <a:pPr lvl="1">
              <a:defRPr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중간 게스트 에디션 추가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Guest Additions </a:t>
            </a:r>
            <a:r>
              <a:rPr lang="ko-KR" altLang="en-US" sz="2000" dirty="0">
                <a:sym typeface="Wingdings" panose="05000000000000000000" pitchFamily="2" charset="2"/>
              </a:rPr>
              <a:t>체크 후 </a:t>
            </a:r>
            <a:r>
              <a:rPr lang="en-US" altLang="ko-KR" sz="2000" dirty="0">
                <a:sym typeface="Wingdings" panose="05000000000000000000" pitchFamily="2" charset="2"/>
              </a:rPr>
              <a:t>iso </a:t>
            </a:r>
            <a:r>
              <a:rPr lang="ko-KR" altLang="en-US" sz="2000" dirty="0">
                <a:sym typeface="Wingdings" panose="05000000000000000000" pitchFamily="2" charset="2"/>
              </a:rPr>
              <a:t>파일 선택</a:t>
            </a:r>
            <a:r>
              <a:rPr lang="en-US" altLang="ko-KR" sz="2000" dirty="0"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ym typeface="Wingdings" panose="05000000000000000000" pitchFamily="2" charset="2"/>
              </a:rPr>
              <a:t>생략 가능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뭐 하는 건가요</a:t>
            </a:r>
            <a:r>
              <a:rPr lang="en-US" altLang="ko-KR" sz="2000" dirty="0">
                <a:sym typeface="Wingdings" panose="05000000000000000000" pitchFamily="2" charset="2"/>
              </a:rPr>
              <a:t>?</a:t>
            </a:r>
          </a:p>
          <a:p>
            <a:pPr lvl="2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가상 </a:t>
            </a:r>
            <a:r>
              <a:rPr lang="en-US" altLang="ko-KR" sz="1600" dirty="0">
                <a:sym typeface="Wingdings" panose="05000000000000000000" pitchFamily="2" charset="2"/>
              </a:rPr>
              <a:t>OS </a:t>
            </a:r>
            <a:r>
              <a:rPr lang="ko-KR" altLang="en-US" sz="1600" dirty="0">
                <a:sym typeface="Wingdings" panose="05000000000000000000" pitchFamily="2" charset="2"/>
              </a:rPr>
              <a:t>그래픽 개선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공유 폴더 제공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복사 </a:t>
            </a:r>
            <a:r>
              <a:rPr lang="en-US" altLang="ko-KR" sz="1600" dirty="0">
                <a:sym typeface="Wingdings" panose="05000000000000000000" pitchFamily="2" charset="2"/>
              </a:rPr>
              <a:t>&amp; </a:t>
            </a:r>
            <a:r>
              <a:rPr lang="ko-KR" altLang="en-US" sz="1600" dirty="0">
                <a:sym typeface="Wingdings" panose="05000000000000000000" pitchFamily="2" charset="2"/>
              </a:rPr>
              <a:t>붙여넣기 지원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2">
              <a:defRPr/>
            </a:pPr>
            <a:r>
              <a:rPr lang="ko-KR" altLang="en-US" sz="1600" dirty="0" err="1">
                <a:sym typeface="Wingdings" panose="05000000000000000000" pitchFamily="2" charset="2"/>
              </a:rPr>
              <a:t>마이스</a:t>
            </a:r>
            <a:r>
              <a:rPr lang="ko-KR" altLang="en-US" sz="1600" dirty="0">
                <a:sym typeface="Wingdings" panose="05000000000000000000" pitchFamily="2" charset="2"/>
              </a:rPr>
              <a:t> 제어 개선 등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3C34D4-0E67-47AE-7DB0-33B75C9B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414" y="2405680"/>
            <a:ext cx="4172373" cy="20270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EA73FB-05A0-97BD-1FCA-7EF75096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443" y="524204"/>
            <a:ext cx="2787343" cy="17741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9696BA-A94A-8796-F166-63BFF55A7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414" y="4540039"/>
            <a:ext cx="4172372" cy="202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S/W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r>
              <a:rPr lang="ko-KR" altLang="en-US" dirty="0"/>
              <a:t>및 설정 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/>
              <a:t>우분투 리눅스 구축 및 설치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메모리 약 </a:t>
            </a:r>
            <a:r>
              <a:rPr lang="en-US" altLang="ko-KR" sz="2000" dirty="0"/>
              <a:t>4</a:t>
            </a:r>
            <a:r>
              <a:rPr lang="ko-KR" altLang="en-US" sz="2000" dirty="0"/>
              <a:t>기가 이상으로 수정</a:t>
            </a:r>
            <a:endParaRPr lang="en-US" altLang="ko-KR" sz="2000" dirty="0"/>
          </a:p>
          <a:p>
            <a:pPr lvl="1">
              <a:defRPr/>
            </a:pPr>
            <a:r>
              <a:rPr lang="en-US" altLang="ko-KR" sz="2000" dirty="0"/>
              <a:t>CPU 1</a:t>
            </a:r>
            <a:r>
              <a:rPr lang="ko-KR" altLang="en-US" sz="2000" dirty="0"/>
              <a:t>개 또는 </a:t>
            </a:r>
            <a:r>
              <a:rPr lang="en-US" altLang="ko-KR" sz="2000" dirty="0"/>
              <a:t>2</a:t>
            </a:r>
            <a:r>
              <a:rPr lang="ko-KR" altLang="en-US" sz="2000" dirty="0"/>
              <a:t>개</a:t>
            </a:r>
            <a:r>
              <a:rPr lang="en-US" altLang="ko-KR" sz="2000" dirty="0"/>
              <a:t>(</a:t>
            </a:r>
            <a:r>
              <a:rPr lang="ko-KR" altLang="en-US" sz="2000" dirty="0"/>
              <a:t>빠름</a:t>
            </a:r>
            <a:r>
              <a:rPr lang="en-US" altLang="ko-KR" sz="2000" dirty="0"/>
              <a:t>)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하드 디스크 크기 </a:t>
            </a:r>
            <a:r>
              <a:rPr lang="en-US" altLang="ko-KR" sz="2000" dirty="0">
                <a:sym typeface="Wingdings" panose="05000000000000000000" pitchFamily="2" charset="2"/>
              </a:rPr>
              <a:t>: 25</a:t>
            </a:r>
            <a:r>
              <a:rPr lang="ko-KR" altLang="en-US" sz="2000" dirty="0">
                <a:sym typeface="Wingdings" panose="05000000000000000000" pitchFamily="2" charset="2"/>
              </a:rPr>
              <a:t>기가</a:t>
            </a:r>
            <a:r>
              <a:rPr lang="en-US" altLang="ko-KR" sz="2000" dirty="0"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ym typeface="Wingdings" panose="05000000000000000000" pitchFamily="2" charset="2"/>
              </a:rPr>
              <a:t>유지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2400" dirty="0">
                <a:sym typeface="Wingdings" panose="05000000000000000000" pitchFamily="2" charset="2"/>
              </a:rPr>
              <a:t>Summary</a:t>
            </a:r>
            <a:r>
              <a:rPr lang="ko-KR" altLang="en-US" sz="2400" dirty="0">
                <a:sym typeface="Wingdings" panose="05000000000000000000" pitchFamily="2" charset="2"/>
              </a:rPr>
              <a:t> 설정 확인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ko-KR" sz="2000" dirty="0">
                <a:sym typeface="Wingdings" panose="05000000000000000000" pitchFamily="2" charset="2"/>
              </a:rPr>
              <a:t>Finish </a:t>
            </a:r>
            <a:r>
              <a:rPr lang="ko-KR" altLang="en-US" sz="2000" dirty="0">
                <a:sym typeface="Wingdings" panose="05000000000000000000" pitchFamily="2" charset="2"/>
              </a:rPr>
              <a:t>클릭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자동 시작됨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2">
              <a:defRPr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ko-KR" altLang="en-US" sz="2400" dirty="0">
                <a:sym typeface="Wingdings" panose="05000000000000000000" pitchFamily="2" charset="2"/>
              </a:rPr>
              <a:t>시작 안되는 경우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직접 서버를 시작한다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>
              <a:defRPr/>
            </a:pPr>
            <a:r>
              <a:rPr lang="ko-KR" altLang="en-US" sz="2000" dirty="0">
                <a:sym typeface="Wingdings" panose="05000000000000000000" pitchFamily="2" charset="2"/>
              </a:rPr>
              <a:t>상단 메뉴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시작 클릭</a:t>
            </a:r>
            <a:r>
              <a:rPr lang="en-US" altLang="ko-KR" sz="2000" dirty="0">
                <a:sym typeface="Wingdings" panose="05000000000000000000" pitchFamily="2" charset="2"/>
              </a:rPr>
              <a:t>!</a:t>
            </a:r>
          </a:p>
          <a:p>
            <a:pPr lvl="2">
              <a:defRPr/>
            </a:pPr>
            <a:r>
              <a:rPr lang="ko-KR" altLang="en-US" sz="1600" dirty="0">
                <a:sym typeface="Wingdings" panose="05000000000000000000" pitchFamily="2" charset="2"/>
              </a:rPr>
              <a:t>시작 에러 나는 경우 </a:t>
            </a:r>
            <a:r>
              <a:rPr lang="en-US" altLang="ko-KR" sz="1600" dirty="0"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ym typeface="Wingdings" panose="05000000000000000000" pitchFamily="2" charset="2"/>
              </a:rPr>
              <a:t>이미지 파일 확인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약 </a:t>
            </a:r>
            <a:r>
              <a:rPr lang="en-US" altLang="ko-KR" sz="1600" dirty="0">
                <a:sym typeface="Wingdings" panose="05000000000000000000" pitchFamily="2" charset="2"/>
              </a:rPr>
              <a:t>130</a:t>
            </a:r>
            <a:r>
              <a:rPr lang="ko-KR" altLang="en-US" sz="1600" dirty="0">
                <a:sym typeface="Wingdings" panose="05000000000000000000" pitchFamily="2" charset="2"/>
              </a:rPr>
              <a:t>메가 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4AFD8-2285-8504-9307-0DB41E54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440" y="393546"/>
            <a:ext cx="3843777" cy="1867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C387E6-0C62-195C-C6E4-184D5CAB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413" y="2495299"/>
            <a:ext cx="3843775" cy="1867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6AF26E-EEAA-8DCE-F728-C29676E5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440" y="2919246"/>
            <a:ext cx="3843777" cy="1867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6EEDE1-CFBC-D356-F6C7-9793D4BD2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575" y="4884005"/>
            <a:ext cx="3614642" cy="17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2054</Words>
  <Application>Microsoft Office PowerPoint</Application>
  <PresentationFormat>와이드스크린</PresentationFormat>
  <Paragraphs>473</Paragraphs>
  <Slides>32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Apple SD Gothic Neo</vt:lpstr>
      <vt:lpstr>Open-Sans</vt:lpstr>
      <vt:lpstr>맑은 고딕</vt:lpstr>
      <vt:lpstr>Arial</vt:lpstr>
      <vt:lpstr>Office 테마</vt:lpstr>
      <vt:lpstr>3주차  환경 준비 및 리눅스 살펴보기</vt:lpstr>
      <vt:lpstr>PowerPoint 프레젠테이션</vt:lpstr>
      <vt:lpstr>시장 현황 및 핵심 분야</vt:lpstr>
      <vt:lpstr>x86서버 및 리눅스</vt:lpstr>
      <vt:lpstr>PowerPoint 프레젠테이션</vt:lpstr>
      <vt:lpstr>S/W 다운로드</vt:lpstr>
      <vt:lpstr>S/W 설치 및 설정 </vt:lpstr>
      <vt:lpstr>S/W 설치 및 설정 </vt:lpstr>
      <vt:lpstr>S/W 설치 및 설정 </vt:lpstr>
      <vt:lpstr>S/W 설치 및 설정 </vt:lpstr>
      <vt:lpstr>S/W 설치 및 설정 </vt:lpstr>
      <vt:lpstr>S/W 설치 및 설정 </vt:lpstr>
      <vt:lpstr>S/W 설치 및 설정 </vt:lpstr>
      <vt:lpstr>PowerPoint 프레젠테이션</vt:lpstr>
      <vt:lpstr>로그인 및 서버 정보 확인</vt:lpstr>
      <vt:lpstr>로그인 및 서버 정보 확인</vt:lpstr>
      <vt:lpstr>도움말 활용하기</vt:lpstr>
      <vt:lpstr>다중 사용자 지원(OS 특징)</vt:lpstr>
      <vt:lpstr>계정의 종류</vt:lpstr>
      <vt:lpstr>홈 디렉터리와 기본 쉘 확인</vt:lpstr>
      <vt:lpstr>커널과 쉘</vt:lpstr>
      <vt:lpstr>사용자 패스워드 확인 – WHY?</vt:lpstr>
      <vt:lpstr>관리자 패스워드는 왜 없을까?</vt:lpstr>
      <vt:lpstr>관리자 패스워드 지정하기</vt:lpstr>
      <vt:lpstr>임시 사용자 생성</vt:lpstr>
      <vt:lpstr>표준 시간을 변경하자.</vt:lpstr>
      <vt:lpstr>서버 리부팅</vt:lpstr>
      <vt:lpstr>VIRTUAL BOX 스냅샷 활용하기 </vt:lpstr>
      <vt:lpstr>서버 정상 종료하기</vt:lpstr>
      <vt:lpstr>3주차 요약 정리</vt:lpstr>
      <vt:lpstr>간략 문제 풀기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윈도우 프로그래밍</dc:title>
  <dc:creator>최도현</dc:creator>
  <cp:lastModifiedBy>최 도현</cp:lastModifiedBy>
  <cp:revision>2208</cp:revision>
  <dcterms:created xsi:type="dcterms:W3CDTF">2017-03-02T04:47:37Z</dcterms:created>
  <dcterms:modified xsi:type="dcterms:W3CDTF">2023-03-16T02:54:08Z</dcterms:modified>
  <cp:version/>
</cp:coreProperties>
</file>